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7" r:id="rId3"/>
    <p:sldId id="264" r:id="rId4"/>
    <p:sldId id="259" r:id="rId5"/>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5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1995"/>
    <a:srgbClr val="0A7F85"/>
    <a:srgbClr val="009639"/>
    <a:srgbClr val="C9B9B9"/>
    <a:srgbClr val="135FAD"/>
    <a:srgbClr val="005EB8"/>
    <a:srgbClr val="008A26"/>
    <a:srgbClr val="C00000"/>
    <a:srgbClr val="FECE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1602" y="108"/>
      </p:cViewPr>
      <p:guideLst>
        <p:guide orient="horz" pos="3024"/>
        <p:guide pos="40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C8F227-1325-4EF5-9827-4F7A1DF97BFC}" type="datetimeFigureOut">
              <a:rPr lang="en-GB" smtClean="0"/>
              <a:t>03/01/2024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433EFCC-005C-45E8-A970-8B2AE5AA2DF6}" type="slidenum">
              <a:rPr lang="en-GB" smtClean="0"/>
              <a:t>‹#›</a:t>
            </a:fld>
            <a:endParaRPr lang="en-GB" dirty="0"/>
          </a:p>
        </p:txBody>
      </p:sp>
    </p:spTree>
    <p:extLst>
      <p:ext uri="{BB962C8B-B14F-4D97-AF65-F5344CB8AC3E}">
        <p14:creationId xmlns:p14="http://schemas.microsoft.com/office/powerpoint/2010/main" val="392634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C8F227-1325-4EF5-9827-4F7A1DF97BFC}" type="datetimeFigureOut">
              <a:rPr lang="en-GB" smtClean="0"/>
              <a:t>03/01/2024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433EFCC-005C-45E8-A970-8B2AE5AA2DF6}" type="slidenum">
              <a:rPr lang="en-GB" smtClean="0"/>
              <a:t>‹#›</a:t>
            </a:fld>
            <a:endParaRPr lang="en-GB" dirty="0"/>
          </a:p>
        </p:txBody>
      </p:sp>
    </p:spTree>
    <p:extLst>
      <p:ext uri="{BB962C8B-B14F-4D97-AF65-F5344CB8AC3E}">
        <p14:creationId xmlns:p14="http://schemas.microsoft.com/office/powerpoint/2010/main" val="2728464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C8F227-1325-4EF5-9827-4F7A1DF97BFC}" type="datetimeFigureOut">
              <a:rPr lang="en-GB" smtClean="0"/>
              <a:t>03/01/2024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433EFCC-005C-45E8-A970-8B2AE5AA2DF6}" type="slidenum">
              <a:rPr lang="en-GB" smtClean="0"/>
              <a:t>‹#›</a:t>
            </a:fld>
            <a:endParaRPr lang="en-GB" dirty="0"/>
          </a:p>
        </p:txBody>
      </p:sp>
    </p:spTree>
    <p:extLst>
      <p:ext uri="{BB962C8B-B14F-4D97-AF65-F5344CB8AC3E}">
        <p14:creationId xmlns:p14="http://schemas.microsoft.com/office/powerpoint/2010/main" val="192863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C8F227-1325-4EF5-9827-4F7A1DF97BFC}" type="datetimeFigureOut">
              <a:rPr lang="en-GB" smtClean="0"/>
              <a:t>03/01/2024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433EFCC-005C-45E8-A970-8B2AE5AA2DF6}" type="slidenum">
              <a:rPr lang="en-GB" smtClean="0"/>
              <a:t>‹#›</a:t>
            </a:fld>
            <a:endParaRPr lang="en-GB" dirty="0"/>
          </a:p>
        </p:txBody>
      </p:sp>
    </p:spTree>
    <p:extLst>
      <p:ext uri="{BB962C8B-B14F-4D97-AF65-F5344CB8AC3E}">
        <p14:creationId xmlns:p14="http://schemas.microsoft.com/office/powerpoint/2010/main" val="938269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C8F227-1325-4EF5-9827-4F7A1DF97BFC}" type="datetimeFigureOut">
              <a:rPr lang="en-GB" smtClean="0"/>
              <a:t>03/01/2024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433EFCC-005C-45E8-A970-8B2AE5AA2DF6}" type="slidenum">
              <a:rPr lang="en-GB" smtClean="0"/>
              <a:t>‹#›</a:t>
            </a:fld>
            <a:endParaRPr lang="en-GB" dirty="0"/>
          </a:p>
        </p:txBody>
      </p:sp>
    </p:spTree>
    <p:extLst>
      <p:ext uri="{BB962C8B-B14F-4D97-AF65-F5344CB8AC3E}">
        <p14:creationId xmlns:p14="http://schemas.microsoft.com/office/powerpoint/2010/main" val="403955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C8F227-1325-4EF5-9827-4F7A1DF97BFC}" type="datetimeFigureOut">
              <a:rPr lang="en-GB" smtClean="0"/>
              <a:t>03/01/2024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433EFCC-005C-45E8-A970-8B2AE5AA2DF6}" type="slidenum">
              <a:rPr lang="en-GB" smtClean="0"/>
              <a:t>‹#›</a:t>
            </a:fld>
            <a:endParaRPr lang="en-GB" dirty="0"/>
          </a:p>
        </p:txBody>
      </p:sp>
    </p:spTree>
    <p:extLst>
      <p:ext uri="{BB962C8B-B14F-4D97-AF65-F5344CB8AC3E}">
        <p14:creationId xmlns:p14="http://schemas.microsoft.com/office/powerpoint/2010/main" val="223135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C8F227-1325-4EF5-9827-4F7A1DF97BFC}" type="datetimeFigureOut">
              <a:rPr lang="en-GB" smtClean="0"/>
              <a:t>03/01/2024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433EFCC-005C-45E8-A970-8B2AE5AA2DF6}" type="slidenum">
              <a:rPr lang="en-GB" smtClean="0"/>
              <a:t>‹#›</a:t>
            </a:fld>
            <a:endParaRPr lang="en-GB" dirty="0"/>
          </a:p>
        </p:txBody>
      </p:sp>
    </p:spTree>
    <p:extLst>
      <p:ext uri="{BB962C8B-B14F-4D97-AF65-F5344CB8AC3E}">
        <p14:creationId xmlns:p14="http://schemas.microsoft.com/office/powerpoint/2010/main" val="2585792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C8F227-1325-4EF5-9827-4F7A1DF97BFC}" type="datetimeFigureOut">
              <a:rPr lang="en-GB" smtClean="0"/>
              <a:t>03/01/2024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433EFCC-005C-45E8-A970-8B2AE5AA2DF6}" type="slidenum">
              <a:rPr lang="en-GB" smtClean="0"/>
              <a:t>‹#›</a:t>
            </a:fld>
            <a:endParaRPr lang="en-GB" dirty="0"/>
          </a:p>
        </p:txBody>
      </p:sp>
    </p:spTree>
    <p:extLst>
      <p:ext uri="{BB962C8B-B14F-4D97-AF65-F5344CB8AC3E}">
        <p14:creationId xmlns:p14="http://schemas.microsoft.com/office/powerpoint/2010/main" val="3622944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C8F227-1325-4EF5-9827-4F7A1DF97BFC}" type="datetimeFigureOut">
              <a:rPr lang="en-GB" smtClean="0"/>
              <a:t>03/01/2024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433EFCC-005C-45E8-A970-8B2AE5AA2DF6}" type="slidenum">
              <a:rPr lang="en-GB" smtClean="0"/>
              <a:t>‹#›</a:t>
            </a:fld>
            <a:endParaRPr lang="en-GB" dirty="0"/>
          </a:p>
        </p:txBody>
      </p:sp>
    </p:spTree>
    <p:extLst>
      <p:ext uri="{BB962C8B-B14F-4D97-AF65-F5344CB8AC3E}">
        <p14:creationId xmlns:p14="http://schemas.microsoft.com/office/powerpoint/2010/main" val="331248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CDC8F227-1325-4EF5-9827-4F7A1DF97BFC}" type="datetimeFigureOut">
              <a:rPr lang="en-GB" smtClean="0"/>
              <a:t>03/01/2024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433EFCC-005C-45E8-A970-8B2AE5AA2DF6}" type="slidenum">
              <a:rPr lang="en-GB" smtClean="0"/>
              <a:t>‹#›</a:t>
            </a:fld>
            <a:endParaRPr lang="en-GB" dirty="0"/>
          </a:p>
        </p:txBody>
      </p:sp>
    </p:spTree>
    <p:extLst>
      <p:ext uri="{BB962C8B-B14F-4D97-AF65-F5344CB8AC3E}">
        <p14:creationId xmlns:p14="http://schemas.microsoft.com/office/powerpoint/2010/main" val="1341425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a:t>Click icon to add picture</a:t>
            </a:r>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CDC8F227-1325-4EF5-9827-4F7A1DF97BFC}" type="datetimeFigureOut">
              <a:rPr lang="en-GB" smtClean="0"/>
              <a:t>03/01/2024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433EFCC-005C-45E8-A970-8B2AE5AA2DF6}" type="slidenum">
              <a:rPr lang="en-GB" smtClean="0"/>
              <a:t>‹#›</a:t>
            </a:fld>
            <a:endParaRPr lang="en-GB" dirty="0"/>
          </a:p>
        </p:txBody>
      </p:sp>
    </p:spTree>
    <p:extLst>
      <p:ext uri="{BB962C8B-B14F-4D97-AF65-F5344CB8AC3E}">
        <p14:creationId xmlns:p14="http://schemas.microsoft.com/office/powerpoint/2010/main" val="177761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CDC8F227-1325-4EF5-9827-4F7A1DF97BFC}" type="datetimeFigureOut">
              <a:rPr lang="en-GB" smtClean="0"/>
              <a:t>03/01/2024</a:t>
            </a:fld>
            <a:endParaRPr lang="en-GB"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C433EFCC-005C-45E8-A970-8B2AE5AA2DF6}" type="slidenum">
              <a:rPr lang="en-GB" smtClean="0"/>
              <a:t>‹#›</a:t>
            </a:fld>
            <a:endParaRPr lang="en-GB" dirty="0"/>
          </a:p>
        </p:txBody>
      </p:sp>
    </p:spTree>
    <p:extLst>
      <p:ext uri="{BB962C8B-B14F-4D97-AF65-F5344CB8AC3E}">
        <p14:creationId xmlns:p14="http://schemas.microsoft.com/office/powerpoint/2010/main" val="3932341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nhs.uk/better-health/"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5303"/>
            <a:ext cx="12801600" cy="997559"/>
            <a:chOff x="0" y="137421"/>
            <a:chExt cx="12192000" cy="950056"/>
          </a:xfrm>
        </p:grpSpPr>
        <p:sp>
          <p:nvSpPr>
            <p:cNvPr id="13" name="Rectangle 12"/>
            <p:cNvSpPr/>
            <p:nvPr/>
          </p:nvSpPr>
          <p:spPr>
            <a:xfrm>
              <a:off x="0" y="137421"/>
              <a:ext cx="12192000" cy="950056"/>
            </a:xfrm>
            <a:prstGeom prst="rect">
              <a:avLst/>
            </a:prstGeom>
            <a:solidFill>
              <a:srgbClr val="0A7F85"/>
            </a:solidFill>
            <a:ln>
              <a:solidFill>
                <a:srgbClr val="0A7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22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67884" y="167134"/>
              <a:ext cx="4746568" cy="413728"/>
            </a:xfrm>
            <a:prstGeom prst="rect">
              <a:avLst/>
            </a:prstGeom>
            <a:noFill/>
            <a:ln>
              <a:solidFill>
                <a:srgbClr val="0A7F85"/>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23" b="1" i="0" u="none" strike="noStrike" kern="1200" cap="none" spc="0" normalizeH="0" baseline="0" noProof="0" dirty="0">
                  <a:ln>
                    <a:noFill/>
                  </a:ln>
                  <a:solidFill>
                    <a:prstClr val="white"/>
                  </a:solidFill>
                  <a:effectLst/>
                  <a:uLnTx/>
                  <a:uFillTx/>
                  <a:latin typeface="Calibri" panose="020F0502020204030204"/>
                  <a:ea typeface="+mn-ea"/>
                  <a:cs typeface="+mn-cs"/>
                </a:rPr>
                <a:t>The Shrubberies Medical Centre</a:t>
              </a:r>
            </a:p>
          </p:txBody>
        </p:sp>
        <p:sp>
          <p:nvSpPr>
            <p:cNvPr id="18" name="TextBox 17"/>
            <p:cNvSpPr txBox="1"/>
            <p:nvPr/>
          </p:nvSpPr>
          <p:spPr>
            <a:xfrm>
              <a:off x="80356" y="469059"/>
              <a:ext cx="5126644" cy="5715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12 The Shrubberies, George Lane, South Woodford, London E18 1BD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Tel: 020 85304108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www.theshrubberiesmedicalcentre.co.uk</a:t>
              </a:r>
            </a:p>
          </p:txBody>
        </p:sp>
        <p:pic>
          <p:nvPicPr>
            <p:cNvPr id="19" name="Picture 18"/>
            <p:cNvPicPr>
              <a:picLocks noChangeAspect="1"/>
            </p:cNvPicPr>
            <p:nvPr/>
          </p:nvPicPr>
          <p:blipFill rotWithShape="1">
            <a:blip r:embed="rId2"/>
            <a:srcRect t="3751" b="2182"/>
            <a:stretch/>
          </p:blipFill>
          <p:spPr>
            <a:xfrm>
              <a:off x="11302368" y="137422"/>
              <a:ext cx="873010" cy="689155"/>
            </a:xfrm>
            <a:prstGeom prst="rect">
              <a:avLst/>
            </a:prstGeom>
          </p:spPr>
        </p:pic>
      </p:grpSp>
      <p:sp>
        <p:nvSpPr>
          <p:cNvPr id="21" name="TextBox 20">
            <a:extLst>
              <a:ext uri="{FF2B5EF4-FFF2-40B4-BE49-F238E27FC236}">
                <a16:creationId xmlns:a16="http://schemas.microsoft.com/office/drawing/2014/main" id="{24B04C23-93E3-6401-7D03-B0F151097A0F}"/>
              </a:ext>
            </a:extLst>
          </p:cNvPr>
          <p:cNvSpPr txBox="1"/>
          <p:nvPr/>
        </p:nvSpPr>
        <p:spPr>
          <a:xfrm>
            <a:off x="9005104" y="213568"/>
            <a:ext cx="2862382" cy="400110"/>
          </a:xfrm>
          <a:prstGeom prst="rect">
            <a:avLst/>
          </a:prstGeom>
          <a:noFill/>
        </p:spPr>
        <p:txBody>
          <a:bodyPr wrap="square" rtlCol="0">
            <a:spAutoFit/>
          </a:bodyPr>
          <a:lstStyle/>
          <a:p>
            <a:pPr algn="ctr"/>
            <a:r>
              <a:rPr lang="en-GB" sz="2000" b="1" dirty="0">
                <a:solidFill>
                  <a:schemeClr val="bg1"/>
                </a:solidFill>
              </a:rPr>
              <a:t>January 2024</a:t>
            </a:r>
          </a:p>
        </p:txBody>
      </p:sp>
      <p:sp>
        <p:nvSpPr>
          <p:cNvPr id="3" name="TextBox 2">
            <a:extLst>
              <a:ext uri="{FF2B5EF4-FFF2-40B4-BE49-F238E27FC236}">
                <a16:creationId xmlns:a16="http://schemas.microsoft.com/office/drawing/2014/main" id="{8E4F5F15-861C-7985-ADFA-64DB10396134}"/>
              </a:ext>
            </a:extLst>
          </p:cNvPr>
          <p:cNvSpPr txBox="1"/>
          <p:nvPr/>
        </p:nvSpPr>
        <p:spPr>
          <a:xfrm>
            <a:off x="125602" y="1112089"/>
            <a:ext cx="7685714" cy="434414"/>
          </a:xfrm>
          <a:prstGeom prst="rect">
            <a:avLst/>
          </a:prstGeom>
          <a:noFill/>
        </p:spPr>
        <p:txBody>
          <a:bodyPr wrap="square" rtlCol="0">
            <a:spAutoFit/>
          </a:bodyPr>
          <a:lstStyle/>
          <a:p>
            <a:r>
              <a:rPr lang="en-GB" sz="2223" b="1" dirty="0">
                <a:solidFill>
                  <a:srgbClr val="0A7F85"/>
                </a:solidFill>
                <a:ea typeface="Verdana" panose="020B0604030504040204" pitchFamily="34" charset="0"/>
              </a:rPr>
              <a:t>“Appy” New Year!!</a:t>
            </a:r>
          </a:p>
        </p:txBody>
      </p:sp>
      <p:sp>
        <p:nvSpPr>
          <p:cNvPr id="4" name="TextBox 3">
            <a:extLst>
              <a:ext uri="{FF2B5EF4-FFF2-40B4-BE49-F238E27FC236}">
                <a16:creationId xmlns:a16="http://schemas.microsoft.com/office/drawing/2014/main" id="{B0B55305-860D-1F11-6F79-C8D40A2298AF}"/>
              </a:ext>
            </a:extLst>
          </p:cNvPr>
          <p:cNvSpPr txBox="1"/>
          <p:nvPr/>
        </p:nvSpPr>
        <p:spPr>
          <a:xfrm>
            <a:off x="176217" y="1522119"/>
            <a:ext cx="12451013" cy="523220"/>
          </a:xfrm>
          <a:prstGeom prst="rect">
            <a:avLst/>
          </a:prstGeom>
          <a:noFill/>
        </p:spPr>
        <p:txBody>
          <a:bodyPr wrap="square" rtlCol="0">
            <a:spAutoFit/>
          </a:bodyPr>
          <a:lstStyle/>
          <a:p>
            <a:r>
              <a:rPr lang="en-GB" sz="1400" b="1" dirty="0"/>
              <a:t>Kickstart your health</a:t>
            </a:r>
          </a:p>
          <a:p>
            <a:r>
              <a:rPr lang="en-GB" sz="1400" dirty="0"/>
              <a:t>Healthy changes start with little changes. Whether you want to lose weight, get active or quit smoking, </a:t>
            </a:r>
            <a:r>
              <a:rPr lang="en-GB" sz="1400" b="1" u="sng" dirty="0"/>
              <a:t>Better Health </a:t>
            </a:r>
            <a:r>
              <a:rPr lang="en-GB" sz="1400" dirty="0"/>
              <a:t>is here with lots of free tools and support.</a:t>
            </a:r>
          </a:p>
        </p:txBody>
      </p:sp>
      <p:pic>
        <p:nvPicPr>
          <p:cNvPr id="7" name="Picture 6">
            <a:extLst>
              <a:ext uri="{FF2B5EF4-FFF2-40B4-BE49-F238E27FC236}">
                <a16:creationId xmlns:a16="http://schemas.microsoft.com/office/drawing/2014/main" id="{EFB80593-49AA-97E8-4EA4-75A686A1E934}"/>
              </a:ext>
            </a:extLst>
          </p:cNvPr>
          <p:cNvPicPr>
            <a:picLocks noChangeAspect="1"/>
          </p:cNvPicPr>
          <p:nvPr/>
        </p:nvPicPr>
        <p:blipFill>
          <a:blip r:embed="rId3"/>
          <a:stretch>
            <a:fillRect/>
          </a:stretch>
        </p:blipFill>
        <p:spPr>
          <a:xfrm>
            <a:off x="880419" y="3787969"/>
            <a:ext cx="4438650" cy="2495550"/>
          </a:xfrm>
          <a:prstGeom prst="rect">
            <a:avLst/>
          </a:prstGeom>
        </p:spPr>
      </p:pic>
      <p:pic>
        <p:nvPicPr>
          <p:cNvPr id="9" name="Picture 8">
            <a:extLst>
              <a:ext uri="{FF2B5EF4-FFF2-40B4-BE49-F238E27FC236}">
                <a16:creationId xmlns:a16="http://schemas.microsoft.com/office/drawing/2014/main" id="{C6F20C38-F3D6-1DBB-6C67-A3C4F71AE218}"/>
              </a:ext>
            </a:extLst>
          </p:cNvPr>
          <p:cNvPicPr>
            <a:picLocks noChangeAspect="1"/>
          </p:cNvPicPr>
          <p:nvPr/>
        </p:nvPicPr>
        <p:blipFill>
          <a:blip r:embed="rId4"/>
          <a:stretch>
            <a:fillRect/>
          </a:stretch>
        </p:blipFill>
        <p:spPr>
          <a:xfrm>
            <a:off x="7409786" y="3787969"/>
            <a:ext cx="4457700" cy="2514600"/>
          </a:xfrm>
          <a:prstGeom prst="rect">
            <a:avLst/>
          </a:prstGeom>
        </p:spPr>
      </p:pic>
      <p:sp>
        <p:nvSpPr>
          <p:cNvPr id="20" name="TextBox 19">
            <a:extLst>
              <a:ext uri="{FF2B5EF4-FFF2-40B4-BE49-F238E27FC236}">
                <a16:creationId xmlns:a16="http://schemas.microsoft.com/office/drawing/2014/main" id="{2EF8482B-927E-AF09-136E-EE6FA7222694}"/>
              </a:ext>
            </a:extLst>
          </p:cNvPr>
          <p:cNvSpPr txBox="1"/>
          <p:nvPr/>
        </p:nvSpPr>
        <p:spPr>
          <a:xfrm>
            <a:off x="234602" y="6372998"/>
            <a:ext cx="6202711" cy="3108543"/>
          </a:xfrm>
          <a:prstGeom prst="rect">
            <a:avLst/>
          </a:prstGeom>
          <a:noFill/>
        </p:spPr>
        <p:txBody>
          <a:bodyPr wrap="square" rtlCol="0">
            <a:spAutoFit/>
          </a:bodyPr>
          <a:lstStyle/>
          <a:p>
            <a:r>
              <a:rPr lang="en-GB" sz="1400" b="1" dirty="0"/>
              <a:t>Lose Weight</a:t>
            </a:r>
          </a:p>
          <a:p>
            <a:r>
              <a:rPr lang="en-GB" sz="1400" dirty="0"/>
              <a:t>Losing weight is about making small, simple changes to what and how much you eat. This can really help you shed the pounds. If you're overweight, losing weight has many health benefits.</a:t>
            </a:r>
          </a:p>
          <a:p>
            <a:r>
              <a:rPr lang="en-GB" sz="1400" dirty="0"/>
              <a:t>Download the </a:t>
            </a:r>
            <a:r>
              <a:rPr lang="en-GB" sz="1400" b="1" dirty="0"/>
              <a:t>free NHS Weight Loss Plan </a:t>
            </a:r>
            <a:r>
              <a:rPr lang="en-GB" sz="1400" dirty="0"/>
              <a:t>to help you start healthier eating habits, be more active, and start losing weight.</a:t>
            </a:r>
          </a:p>
          <a:p>
            <a:endParaRPr lang="en-GB" sz="1400" dirty="0"/>
          </a:p>
          <a:p>
            <a:r>
              <a:rPr lang="en-GB" sz="1400" dirty="0"/>
              <a:t>The plan is broken down into 12 weeks so you can:</a:t>
            </a:r>
          </a:p>
          <a:p>
            <a:pPr marL="285750" indent="-285750">
              <a:buFont typeface="Arial" panose="020B0604020202020204" pitchFamily="34" charset="0"/>
              <a:buChar char="•"/>
            </a:pPr>
            <a:r>
              <a:rPr lang="en-GB" sz="1400" dirty="0"/>
              <a:t>set weight loss goals</a:t>
            </a:r>
          </a:p>
          <a:p>
            <a:pPr marL="285750" indent="-285750">
              <a:buFont typeface="Arial" panose="020B0604020202020204" pitchFamily="34" charset="0"/>
              <a:buChar char="•"/>
            </a:pPr>
            <a:r>
              <a:rPr lang="en-GB" sz="1400" dirty="0"/>
              <a:t>plan your meals</a:t>
            </a:r>
          </a:p>
          <a:p>
            <a:pPr marL="285750" indent="-285750">
              <a:buFont typeface="Arial" panose="020B0604020202020204" pitchFamily="34" charset="0"/>
              <a:buChar char="•"/>
            </a:pPr>
            <a:r>
              <a:rPr lang="en-GB" sz="1400" dirty="0"/>
              <a:t>make healthier food choices</a:t>
            </a:r>
          </a:p>
          <a:p>
            <a:pPr marL="285750" indent="-285750">
              <a:buFont typeface="Arial" panose="020B0604020202020204" pitchFamily="34" charset="0"/>
              <a:buChar char="•"/>
            </a:pPr>
            <a:r>
              <a:rPr lang="en-GB" sz="1400" dirty="0"/>
              <a:t>get more active and burn more calories</a:t>
            </a:r>
          </a:p>
          <a:p>
            <a:pPr marL="285750" indent="-285750">
              <a:buFont typeface="Arial" panose="020B0604020202020204" pitchFamily="34" charset="0"/>
              <a:buChar char="•"/>
            </a:pPr>
            <a:r>
              <a:rPr lang="en-GB" sz="1400" dirty="0"/>
              <a:t>record your activity and progress</a:t>
            </a:r>
          </a:p>
          <a:p>
            <a:r>
              <a:rPr lang="en-GB" sz="1400" dirty="0"/>
              <a:t>Don't worry, the app makes it easy for you – just take it one week at a time. </a:t>
            </a:r>
          </a:p>
        </p:txBody>
      </p:sp>
      <p:sp>
        <p:nvSpPr>
          <p:cNvPr id="25" name="TextBox 24">
            <a:extLst>
              <a:ext uri="{FF2B5EF4-FFF2-40B4-BE49-F238E27FC236}">
                <a16:creationId xmlns:a16="http://schemas.microsoft.com/office/drawing/2014/main" id="{410F72EC-1F40-8065-E158-4B3A0C7F0947}"/>
              </a:ext>
            </a:extLst>
          </p:cNvPr>
          <p:cNvSpPr txBox="1"/>
          <p:nvPr/>
        </p:nvSpPr>
        <p:spPr>
          <a:xfrm>
            <a:off x="6783859" y="6458786"/>
            <a:ext cx="6000287" cy="3108543"/>
          </a:xfrm>
          <a:prstGeom prst="rect">
            <a:avLst/>
          </a:prstGeom>
          <a:noFill/>
        </p:spPr>
        <p:txBody>
          <a:bodyPr wrap="square" rtlCol="0">
            <a:spAutoFit/>
          </a:bodyPr>
          <a:lstStyle/>
          <a:p>
            <a:r>
              <a:rPr lang="en-GB" sz="1400" b="1" dirty="0"/>
              <a:t>Get Active</a:t>
            </a:r>
          </a:p>
          <a:p>
            <a:r>
              <a:rPr lang="en-GB" sz="1400" dirty="0"/>
              <a:t>No matter how active you are, physical activity is good for your body and mind. Aim to be active every day…the more you do the better you’ll feel!</a:t>
            </a:r>
          </a:p>
          <a:p>
            <a:r>
              <a:rPr lang="en-GB" sz="1400" dirty="0"/>
              <a:t>The </a:t>
            </a:r>
            <a:r>
              <a:rPr lang="en-GB" sz="1400" b="1" dirty="0"/>
              <a:t>Active 10 app </a:t>
            </a:r>
            <a:r>
              <a:rPr lang="en-GB" sz="1400" dirty="0"/>
              <a:t>anonymously records every minute of walking you do. Just pop your phone in your pocket and away you go!</a:t>
            </a:r>
          </a:p>
          <a:p>
            <a:endParaRPr lang="en-GB" sz="1400" dirty="0"/>
          </a:p>
          <a:p>
            <a:r>
              <a:rPr lang="en-GB" sz="1400" dirty="0"/>
              <a:t>The app:</a:t>
            </a:r>
          </a:p>
          <a:p>
            <a:pPr marL="285750" indent="-285750">
              <a:buFont typeface="Arial" panose="020B0604020202020204" pitchFamily="34" charset="0"/>
              <a:buChar char="•"/>
            </a:pPr>
            <a:r>
              <a:rPr lang="en-GB" sz="1400" dirty="0"/>
              <a:t>tracks your steps</a:t>
            </a:r>
          </a:p>
          <a:p>
            <a:pPr marL="285750" indent="-285750">
              <a:buFont typeface="Arial" panose="020B0604020202020204" pitchFamily="34" charset="0"/>
              <a:buChar char="•"/>
            </a:pPr>
            <a:r>
              <a:rPr lang="en-GB" sz="1400" dirty="0"/>
              <a:t>helps you set goals</a:t>
            </a:r>
          </a:p>
          <a:p>
            <a:pPr marL="285750" indent="-285750">
              <a:buFont typeface="Arial" panose="020B0604020202020204" pitchFamily="34" charset="0"/>
              <a:buChar char="•"/>
            </a:pPr>
            <a:r>
              <a:rPr lang="en-GB" sz="1400" dirty="0"/>
              <a:t>shows you your achievements</a:t>
            </a:r>
          </a:p>
          <a:p>
            <a:pPr marL="285750" indent="-285750">
              <a:buFont typeface="Arial" panose="020B0604020202020204" pitchFamily="34" charset="0"/>
              <a:buChar char="•"/>
            </a:pPr>
            <a:r>
              <a:rPr lang="en-GB" sz="1400" dirty="0"/>
              <a:t>gives you tips to boost your activity</a:t>
            </a:r>
          </a:p>
          <a:p>
            <a:endParaRPr lang="en-GB" sz="1400" dirty="0"/>
          </a:p>
          <a:p>
            <a:r>
              <a:rPr lang="en-GB" sz="1400" dirty="0"/>
              <a:t>Did you know walking briskly, even for 1 minute, counts as exercise? What are you waiting for - take your first steps today!</a:t>
            </a:r>
          </a:p>
        </p:txBody>
      </p:sp>
      <p:pic>
        <p:nvPicPr>
          <p:cNvPr id="39" name="Picture 38">
            <a:extLst>
              <a:ext uri="{FF2B5EF4-FFF2-40B4-BE49-F238E27FC236}">
                <a16:creationId xmlns:a16="http://schemas.microsoft.com/office/drawing/2014/main" id="{B4A166F4-2745-3AD8-6D8F-8A6642923BAE}"/>
              </a:ext>
            </a:extLst>
          </p:cNvPr>
          <p:cNvPicPr>
            <a:picLocks noChangeAspect="1"/>
          </p:cNvPicPr>
          <p:nvPr/>
        </p:nvPicPr>
        <p:blipFill rotWithShape="1">
          <a:blip r:embed="rId5"/>
          <a:srcRect b="2139"/>
          <a:stretch/>
        </p:blipFill>
        <p:spPr>
          <a:xfrm>
            <a:off x="-27412" y="2060856"/>
            <a:ext cx="12829011" cy="1640458"/>
          </a:xfrm>
          <a:prstGeom prst="rect">
            <a:avLst/>
          </a:prstGeom>
        </p:spPr>
      </p:pic>
      <p:sp>
        <p:nvSpPr>
          <p:cNvPr id="40" name="TextBox 39">
            <a:extLst>
              <a:ext uri="{FF2B5EF4-FFF2-40B4-BE49-F238E27FC236}">
                <a16:creationId xmlns:a16="http://schemas.microsoft.com/office/drawing/2014/main" id="{7DD5EDDC-E6E8-EE97-E7C1-EC11B4253A6A}"/>
              </a:ext>
            </a:extLst>
          </p:cNvPr>
          <p:cNvSpPr txBox="1"/>
          <p:nvPr/>
        </p:nvSpPr>
        <p:spPr>
          <a:xfrm>
            <a:off x="7222769" y="3065660"/>
            <a:ext cx="2885660" cy="646331"/>
          </a:xfrm>
          <a:prstGeom prst="rect">
            <a:avLst/>
          </a:prstGeom>
          <a:noFill/>
        </p:spPr>
        <p:txBody>
          <a:bodyPr wrap="square" rtlCol="0">
            <a:spAutoFit/>
          </a:bodyPr>
          <a:lstStyle/>
          <a:p>
            <a:r>
              <a:rPr lang="en-GB" sz="1800" b="1" dirty="0">
                <a:hlinkClick r:id="rId6">
                  <a:extLst>
                    <a:ext uri="{A12FA001-AC4F-418D-AE19-62706E023703}">
                      <ahyp:hlinkClr xmlns:ahyp="http://schemas.microsoft.com/office/drawing/2018/hyperlinkcolor" val="tx"/>
                    </a:ext>
                  </a:extLst>
                </a:hlinkClick>
              </a:rPr>
              <a:t>www.nhs.uk/better-health/</a:t>
            </a:r>
            <a:endParaRPr lang="en-GB" sz="1800" b="1" dirty="0"/>
          </a:p>
          <a:p>
            <a:endParaRPr lang="en-GB" dirty="0"/>
          </a:p>
        </p:txBody>
      </p:sp>
      <p:pic>
        <p:nvPicPr>
          <p:cNvPr id="41" name="Picture 40">
            <a:extLst>
              <a:ext uri="{FF2B5EF4-FFF2-40B4-BE49-F238E27FC236}">
                <a16:creationId xmlns:a16="http://schemas.microsoft.com/office/drawing/2014/main" id="{0E86BF68-9ED7-7091-A5B6-4471F24C46D5}"/>
              </a:ext>
            </a:extLst>
          </p:cNvPr>
          <p:cNvPicPr>
            <a:picLocks noChangeAspect="1"/>
          </p:cNvPicPr>
          <p:nvPr/>
        </p:nvPicPr>
        <p:blipFill>
          <a:blip r:embed="rId7"/>
          <a:stretch>
            <a:fillRect/>
          </a:stretch>
        </p:blipFill>
        <p:spPr>
          <a:xfrm>
            <a:off x="4813427" y="7659494"/>
            <a:ext cx="1283461" cy="1283461"/>
          </a:xfrm>
          <a:prstGeom prst="rect">
            <a:avLst/>
          </a:prstGeom>
        </p:spPr>
      </p:pic>
      <p:pic>
        <p:nvPicPr>
          <p:cNvPr id="42" name="Picture 41">
            <a:extLst>
              <a:ext uri="{FF2B5EF4-FFF2-40B4-BE49-F238E27FC236}">
                <a16:creationId xmlns:a16="http://schemas.microsoft.com/office/drawing/2014/main" id="{AAA145F7-6CA7-87B9-BDCF-346A02803657}"/>
              </a:ext>
            </a:extLst>
          </p:cNvPr>
          <p:cNvPicPr preferRelativeResize="0">
            <a:picLocks/>
          </p:cNvPicPr>
          <p:nvPr/>
        </p:nvPicPr>
        <p:blipFill>
          <a:blip r:embed="rId8"/>
          <a:stretch>
            <a:fillRect/>
          </a:stretch>
        </p:blipFill>
        <p:spPr>
          <a:xfrm>
            <a:off x="11206924" y="7657755"/>
            <a:ext cx="1285200" cy="1285200"/>
          </a:xfrm>
          <a:prstGeom prst="rect">
            <a:avLst/>
          </a:prstGeom>
        </p:spPr>
      </p:pic>
    </p:spTree>
    <p:extLst>
      <p:ext uri="{BB962C8B-B14F-4D97-AF65-F5344CB8AC3E}">
        <p14:creationId xmlns:p14="http://schemas.microsoft.com/office/powerpoint/2010/main" val="1712201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80335F-7077-E441-20A3-7951AEDF6B32}"/>
              </a:ext>
            </a:extLst>
          </p:cNvPr>
          <p:cNvPicPr>
            <a:picLocks noChangeAspect="1"/>
          </p:cNvPicPr>
          <p:nvPr/>
        </p:nvPicPr>
        <p:blipFill>
          <a:blip r:embed="rId2"/>
          <a:stretch>
            <a:fillRect/>
          </a:stretch>
        </p:blipFill>
        <p:spPr>
          <a:xfrm>
            <a:off x="7439449" y="1150687"/>
            <a:ext cx="4410075" cy="2457450"/>
          </a:xfrm>
          <a:prstGeom prst="rect">
            <a:avLst/>
          </a:prstGeom>
        </p:spPr>
      </p:pic>
      <p:pic>
        <p:nvPicPr>
          <p:cNvPr id="5" name="Picture 4">
            <a:extLst>
              <a:ext uri="{FF2B5EF4-FFF2-40B4-BE49-F238E27FC236}">
                <a16:creationId xmlns:a16="http://schemas.microsoft.com/office/drawing/2014/main" id="{25B19EBE-46E5-81B4-0E2A-34F178477E19}"/>
              </a:ext>
            </a:extLst>
          </p:cNvPr>
          <p:cNvPicPr>
            <a:picLocks noChangeAspect="1"/>
          </p:cNvPicPr>
          <p:nvPr/>
        </p:nvPicPr>
        <p:blipFill>
          <a:blip r:embed="rId3"/>
          <a:stretch>
            <a:fillRect/>
          </a:stretch>
        </p:blipFill>
        <p:spPr>
          <a:xfrm>
            <a:off x="916995" y="1139331"/>
            <a:ext cx="4391025" cy="2486025"/>
          </a:xfrm>
          <a:prstGeom prst="rect">
            <a:avLst/>
          </a:prstGeom>
        </p:spPr>
      </p:pic>
      <p:grpSp>
        <p:nvGrpSpPr>
          <p:cNvPr id="2" name="Group 1"/>
          <p:cNvGrpSpPr/>
          <p:nvPr/>
        </p:nvGrpSpPr>
        <p:grpSpPr>
          <a:xfrm>
            <a:off x="0" y="15303"/>
            <a:ext cx="12801600" cy="997559"/>
            <a:chOff x="0" y="137421"/>
            <a:chExt cx="12192000" cy="950056"/>
          </a:xfrm>
        </p:grpSpPr>
        <p:sp>
          <p:nvSpPr>
            <p:cNvPr id="13" name="Rectangle 12"/>
            <p:cNvSpPr/>
            <p:nvPr/>
          </p:nvSpPr>
          <p:spPr>
            <a:xfrm>
              <a:off x="0" y="137421"/>
              <a:ext cx="12192000" cy="950056"/>
            </a:xfrm>
            <a:prstGeom prst="rect">
              <a:avLst/>
            </a:prstGeom>
            <a:solidFill>
              <a:srgbClr val="0A7F85"/>
            </a:solidFill>
            <a:ln>
              <a:solidFill>
                <a:srgbClr val="0A7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22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67884" y="167134"/>
              <a:ext cx="4746568" cy="413728"/>
            </a:xfrm>
            <a:prstGeom prst="rect">
              <a:avLst/>
            </a:prstGeom>
            <a:noFill/>
            <a:ln>
              <a:solidFill>
                <a:srgbClr val="0A7F85"/>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23" b="1" i="0" u="none" strike="noStrike" kern="1200" cap="none" spc="0" normalizeH="0" baseline="0" noProof="0" dirty="0">
                  <a:ln>
                    <a:noFill/>
                  </a:ln>
                  <a:solidFill>
                    <a:prstClr val="white"/>
                  </a:solidFill>
                  <a:effectLst/>
                  <a:uLnTx/>
                  <a:uFillTx/>
                  <a:latin typeface="Calibri" panose="020F0502020204030204"/>
                  <a:ea typeface="+mn-ea"/>
                  <a:cs typeface="+mn-cs"/>
                </a:rPr>
                <a:t>The Shrubberies Medical Centre</a:t>
              </a:r>
            </a:p>
          </p:txBody>
        </p:sp>
        <p:sp>
          <p:nvSpPr>
            <p:cNvPr id="18" name="TextBox 17"/>
            <p:cNvSpPr txBox="1"/>
            <p:nvPr/>
          </p:nvSpPr>
          <p:spPr>
            <a:xfrm>
              <a:off x="80356" y="469059"/>
              <a:ext cx="5126644" cy="5715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12 The Shrubberies, George Lane, South Woodford, London E18 1BD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Tel: 020 85304108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www.theshrubberiesmedicalcentre.co.uk</a:t>
              </a:r>
            </a:p>
          </p:txBody>
        </p:sp>
        <p:pic>
          <p:nvPicPr>
            <p:cNvPr id="19" name="Picture 18"/>
            <p:cNvPicPr>
              <a:picLocks noChangeAspect="1"/>
            </p:cNvPicPr>
            <p:nvPr/>
          </p:nvPicPr>
          <p:blipFill rotWithShape="1">
            <a:blip r:embed="rId4"/>
            <a:srcRect t="3751" b="2182"/>
            <a:stretch/>
          </p:blipFill>
          <p:spPr>
            <a:xfrm>
              <a:off x="11302368" y="137422"/>
              <a:ext cx="873010" cy="689155"/>
            </a:xfrm>
            <a:prstGeom prst="rect">
              <a:avLst/>
            </a:prstGeom>
          </p:spPr>
        </p:pic>
      </p:grpSp>
      <p:sp>
        <p:nvSpPr>
          <p:cNvPr id="21" name="TextBox 20">
            <a:extLst>
              <a:ext uri="{FF2B5EF4-FFF2-40B4-BE49-F238E27FC236}">
                <a16:creationId xmlns:a16="http://schemas.microsoft.com/office/drawing/2014/main" id="{24B04C23-93E3-6401-7D03-B0F151097A0F}"/>
              </a:ext>
            </a:extLst>
          </p:cNvPr>
          <p:cNvSpPr txBox="1"/>
          <p:nvPr/>
        </p:nvSpPr>
        <p:spPr>
          <a:xfrm>
            <a:off x="9005104" y="213568"/>
            <a:ext cx="286238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January 2024</a:t>
            </a:r>
          </a:p>
        </p:txBody>
      </p:sp>
      <p:sp>
        <p:nvSpPr>
          <p:cNvPr id="20" name="TextBox 19">
            <a:extLst>
              <a:ext uri="{FF2B5EF4-FFF2-40B4-BE49-F238E27FC236}">
                <a16:creationId xmlns:a16="http://schemas.microsoft.com/office/drawing/2014/main" id="{2EF8482B-927E-AF09-136E-EE6FA7222694}"/>
              </a:ext>
            </a:extLst>
          </p:cNvPr>
          <p:cNvSpPr txBox="1"/>
          <p:nvPr/>
        </p:nvSpPr>
        <p:spPr>
          <a:xfrm>
            <a:off x="234602" y="3654182"/>
            <a:ext cx="6202711" cy="33239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Quit Smoking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Smoking weakens our lungs and makes it harder to breathe. Check out the free tools and tips available and join millions who have successfully quit smoking.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Use the </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NHS Quit Smoking app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to help you quit smoking and start breathing more easily.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The app allows you to: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track your progress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see how much you're saving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get daily support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If you can make it to 28 days smoke-free, you're 5 times more likely to quit for good!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410F72EC-1F40-8065-E158-4B3A0C7F0947}"/>
              </a:ext>
            </a:extLst>
          </p:cNvPr>
          <p:cNvSpPr txBox="1"/>
          <p:nvPr/>
        </p:nvSpPr>
        <p:spPr>
          <a:xfrm>
            <a:off x="6783859" y="3666818"/>
            <a:ext cx="6000287" cy="35394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Drink Less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Drinking less can help you feel a bit better every day and it’s easier to make a change than you think.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Feel healthier, lose weight and save money by picking your days to go drink-free.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One simple way to cut down is to have at least a few drink-free days every week, so choose yours and get practical support to stick with it.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Download the </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Drink Free Days app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With the app you can: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update and track your drink-free days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get simple and practical tips to help you control your drinking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receive reminders when you need it most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celebrate milestones when you reach your targets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93CA42F-9D18-F587-0887-69150D92D046}"/>
              </a:ext>
            </a:extLst>
          </p:cNvPr>
          <p:cNvPicPr>
            <a:picLocks noChangeAspect="1"/>
          </p:cNvPicPr>
          <p:nvPr/>
        </p:nvPicPr>
        <p:blipFill rotWithShape="1">
          <a:blip r:embed="rId5"/>
          <a:srcRect l="12238" r="12238"/>
          <a:stretch/>
        </p:blipFill>
        <p:spPr>
          <a:xfrm>
            <a:off x="4663892" y="4891721"/>
            <a:ext cx="1285200" cy="1285200"/>
          </a:xfrm>
          <a:prstGeom prst="rect">
            <a:avLst/>
          </a:prstGeom>
        </p:spPr>
      </p:pic>
      <p:pic>
        <p:nvPicPr>
          <p:cNvPr id="1026" name="Picture 2" descr="NHS Drink Free Days - Apps on Google Play">
            <a:extLst>
              <a:ext uri="{FF2B5EF4-FFF2-40B4-BE49-F238E27FC236}">
                <a16:creationId xmlns:a16="http://schemas.microsoft.com/office/drawing/2014/main" id="{ADA0F0D8-B82C-422C-CFCE-8F2562B16E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0571" y="4891721"/>
            <a:ext cx="1285200" cy="1285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011423F2-B99E-B39D-9B1C-99DBECB92D19}"/>
              </a:ext>
            </a:extLst>
          </p:cNvPr>
          <p:cNvPicPr>
            <a:picLocks noChangeAspect="1"/>
          </p:cNvPicPr>
          <p:nvPr/>
        </p:nvPicPr>
        <p:blipFill>
          <a:blip r:embed="rId7"/>
          <a:stretch>
            <a:fillRect/>
          </a:stretch>
        </p:blipFill>
        <p:spPr>
          <a:xfrm>
            <a:off x="868522" y="6978169"/>
            <a:ext cx="2467435" cy="2467435"/>
          </a:xfrm>
          <a:prstGeom prst="rect">
            <a:avLst/>
          </a:prstGeom>
        </p:spPr>
      </p:pic>
      <p:sp>
        <p:nvSpPr>
          <p:cNvPr id="17" name="TextBox 16">
            <a:extLst>
              <a:ext uri="{FF2B5EF4-FFF2-40B4-BE49-F238E27FC236}">
                <a16:creationId xmlns:a16="http://schemas.microsoft.com/office/drawing/2014/main" id="{AC215A2A-40B0-0390-DC72-838EC2DC7728}"/>
              </a:ext>
            </a:extLst>
          </p:cNvPr>
          <p:cNvSpPr txBox="1"/>
          <p:nvPr/>
        </p:nvSpPr>
        <p:spPr>
          <a:xfrm>
            <a:off x="3611161" y="7401824"/>
            <a:ext cx="8714610" cy="1815882"/>
          </a:xfrm>
          <a:prstGeom prst="rect">
            <a:avLst/>
          </a:prstGeom>
          <a:noFill/>
        </p:spPr>
        <p:txBody>
          <a:bodyPr wrap="square" rtlCol="0">
            <a:spAutoFit/>
          </a:bodyPr>
          <a:lstStyle/>
          <a:p>
            <a:r>
              <a:rPr lang="en-GB" sz="1400" b="1" dirty="0"/>
              <a:t>Take care of your mind</a:t>
            </a:r>
          </a:p>
          <a:p>
            <a:r>
              <a:rPr lang="en-GB" sz="1400" dirty="0"/>
              <a:t>Looking after your mind is just as important as looking after your body, but it can be easily overlooked. </a:t>
            </a:r>
          </a:p>
          <a:p>
            <a:r>
              <a:rPr lang="en-GB" sz="1400" b="1" dirty="0"/>
              <a:t>Every Mind Matters </a:t>
            </a:r>
            <a:r>
              <a:rPr lang="en-GB" sz="1400" dirty="0"/>
              <a:t>has lots of expert advice and practical tips to help you stay on top of your mental wellbeing.</a:t>
            </a:r>
          </a:p>
          <a:p>
            <a:r>
              <a:rPr lang="en-GB" sz="1400" dirty="0"/>
              <a:t>There are little things we can all do to lift our mood or ease our anxiety – we need to find what works for us.</a:t>
            </a:r>
          </a:p>
          <a:p>
            <a:r>
              <a:rPr lang="en-GB" sz="1400" dirty="0"/>
              <a:t>This could be as simple as going for a walk, prioritising our sleep or talking to a friend. Our little thing, if we keep doing it, will make a big difference to how we feel.</a:t>
            </a:r>
          </a:p>
          <a:p>
            <a:r>
              <a:rPr lang="en-GB" sz="1400" dirty="0"/>
              <a:t>For more information check out </a:t>
            </a:r>
          </a:p>
          <a:p>
            <a:r>
              <a:rPr lang="en-GB" sz="1400" b="1" dirty="0"/>
              <a:t>www.nhs.uk/every-mind-matters/</a:t>
            </a:r>
          </a:p>
        </p:txBody>
      </p:sp>
    </p:spTree>
    <p:extLst>
      <p:ext uri="{BB962C8B-B14F-4D97-AF65-F5344CB8AC3E}">
        <p14:creationId xmlns:p14="http://schemas.microsoft.com/office/powerpoint/2010/main" val="3980119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40726" y="1180973"/>
            <a:ext cx="7650866" cy="1794076"/>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15303"/>
            <a:ext cx="12801600" cy="997559"/>
            <a:chOff x="0" y="137421"/>
            <a:chExt cx="12192000" cy="950056"/>
          </a:xfrm>
        </p:grpSpPr>
        <p:sp>
          <p:nvSpPr>
            <p:cNvPr id="13" name="Rectangle 12"/>
            <p:cNvSpPr/>
            <p:nvPr/>
          </p:nvSpPr>
          <p:spPr>
            <a:xfrm>
              <a:off x="0" y="137421"/>
              <a:ext cx="12192000" cy="950056"/>
            </a:xfrm>
            <a:prstGeom prst="rect">
              <a:avLst/>
            </a:prstGeom>
            <a:solidFill>
              <a:srgbClr val="0A7F85"/>
            </a:solidFill>
            <a:ln>
              <a:solidFill>
                <a:srgbClr val="0A7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22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67884" y="167134"/>
              <a:ext cx="4746568" cy="413728"/>
            </a:xfrm>
            <a:prstGeom prst="rect">
              <a:avLst/>
            </a:prstGeom>
            <a:noFill/>
            <a:ln>
              <a:solidFill>
                <a:srgbClr val="0A7F85"/>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23" b="1" i="0" u="none" strike="noStrike" kern="1200" cap="none" spc="0" normalizeH="0" baseline="0" noProof="0" dirty="0">
                  <a:ln>
                    <a:noFill/>
                  </a:ln>
                  <a:solidFill>
                    <a:prstClr val="white"/>
                  </a:solidFill>
                  <a:effectLst/>
                  <a:uLnTx/>
                  <a:uFillTx/>
                  <a:latin typeface="Calibri" panose="020F0502020204030204"/>
                  <a:ea typeface="+mn-ea"/>
                  <a:cs typeface="+mn-cs"/>
                </a:rPr>
                <a:t>The Shrubberies Medical Centre</a:t>
              </a:r>
            </a:p>
          </p:txBody>
        </p:sp>
        <p:sp>
          <p:nvSpPr>
            <p:cNvPr id="18" name="TextBox 17"/>
            <p:cNvSpPr txBox="1"/>
            <p:nvPr/>
          </p:nvSpPr>
          <p:spPr>
            <a:xfrm>
              <a:off x="80356" y="469059"/>
              <a:ext cx="5126644" cy="5715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12 The Shrubberies, George Lane, South Woodford, London E18 1BD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Tel: 020 85304108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www.theshrubberiesmedicalcentre.co.uk</a:t>
              </a:r>
            </a:p>
          </p:txBody>
        </p:sp>
        <p:pic>
          <p:nvPicPr>
            <p:cNvPr id="19" name="Picture 18"/>
            <p:cNvPicPr>
              <a:picLocks noChangeAspect="1"/>
            </p:cNvPicPr>
            <p:nvPr/>
          </p:nvPicPr>
          <p:blipFill rotWithShape="1">
            <a:blip r:embed="rId2"/>
            <a:srcRect t="3751" b="2182"/>
            <a:stretch/>
          </p:blipFill>
          <p:spPr>
            <a:xfrm>
              <a:off x="11302368" y="137422"/>
              <a:ext cx="873010" cy="689155"/>
            </a:xfrm>
            <a:prstGeom prst="rect">
              <a:avLst/>
            </a:prstGeom>
          </p:spPr>
        </p:pic>
      </p:grpSp>
      <p:sp>
        <p:nvSpPr>
          <p:cNvPr id="21" name="TextBox 20">
            <a:extLst>
              <a:ext uri="{FF2B5EF4-FFF2-40B4-BE49-F238E27FC236}">
                <a16:creationId xmlns:a16="http://schemas.microsoft.com/office/drawing/2014/main" id="{24B04C23-93E3-6401-7D03-B0F151097A0F}"/>
              </a:ext>
            </a:extLst>
          </p:cNvPr>
          <p:cNvSpPr txBox="1"/>
          <p:nvPr/>
        </p:nvSpPr>
        <p:spPr>
          <a:xfrm>
            <a:off x="9005104" y="213568"/>
            <a:ext cx="2862382" cy="400110"/>
          </a:xfrm>
          <a:prstGeom prst="rect">
            <a:avLst/>
          </a:prstGeom>
          <a:noFill/>
        </p:spPr>
        <p:txBody>
          <a:bodyPr wrap="square" rtlCol="0">
            <a:spAutoFit/>
          </a:bodyPr>
          <a:lstStyle/>
          <a:p>
            <a:pPr algn="ctr"/>
            <a:r>
              <a:rPr lang="en-GB" sz="2000" b="1" dirty="0">
                <a:solidFill>
                  <a:schemeClr val="bg1"/>
                </a:solidFill>
              </a:rPr>
              <a:t>January 2024</a:t>
            </a:r>
          </a:p>
        </p:txBody>
      </p:sp>
      <p:pic>
        <p:nvPicPr>
          <p:cNvPr id="23" name="Picture 2" descr="Do more with the NHS App banne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986531" y="1125186"/>
            <a:ext cx="4661731" cy="23405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90567" y="2669881"/>
            <a:ext cx="4729114" cy="830997"/>
          </a:xfrm>
          <a:prstGeom prst="rect">
            <a:avLst/>
          </a:prstGeom>
          <a:noFill/>
        </p:spPr>
        <p:txBody>
          <a:bodyPr wrap="square" rtlCol="0">
            <a:spAutoFit/>
          </a:bodyPr>
          <a:lstStyle/>
          <a:p>
            <a:endParaRPr lang="en-GB" sz="2400" b="1" dirty="0">
              <a:solidFill>
                <a:srgbClr val="135FAD"/>
              </a:solidFill>
            </a:endParaRPr>
          </a:p>
          <a:p>
            <a:r>
              <a:rPr lang="en-GB" sz="2400" b="1" dirty="0">
                <a:solidFill>
                  <a:srgbClr val="135FAD"/>
                </a:solidFill>
              </a:rPr>
              <a:t>What does the NHS App do?</a:t>
            </a:r>
          </a:p>
        </p:txBody>
      </p:sp>
      <p:sp>
        <p:nvSpPr>
          <p:cNvPr id="10" name="TextBox 9"/>
          <p:cNvSpPr txBox="1"/>
          <p:nvPr/>
        </p:nvSpPr>
        <p:spPr>
          <a:xfrm>
            <a:off x="252079" y="1251818"/>
            <a:ext cx="7539513" cy="1538883"/>
          </a:xfrm>
          <a:prstGeom prst="rect">
            <a:avLst/>
          </a:prstGeom>
          <a:noFill/>
        </p:spPr>
        <p:txBody>
          <a:bodyPr wrap="square" rtlCol="0">
            <a:spAutoFit/>
          </a:bodyPr>
          <a:lstStyle/>
          <a:p>
            <a:r>
              <a:rPr lang="en-GB" sz="2400" b="1" dirty="0"/>
              <a:t>What is the NHS App?</a:t>
            </a:r>
            <a:endParaRPr lang="en-GB" sz="2400" dirty="0"/>
          </a:p>
          <a:p>
            <a:r>
              <a:rPr lang="en-GB" sz="1400" dirty="0"/>
              <a:t>The NHS App is owned and run by the NHS. It can be accessed by anyone aged 13 and over registered with an NHS GP surgery in England or Isle of Man.</a:t>
            </a:r>
          </a:p>
          <a:p>
            <a:r>
              <a:rPr lang="en-GB" sz="1400" dirty="0"/>
              <a:t>Once you have verified your identity in the app, you will have easy, 24/7 access to a growing range of health services and information.</a:t>
            </a:r>
          </a:p>
          <a:p>
            <a:r>
              <a:rPr lang="en-GB" sz="1400" dirty="0"/>
              <a:t>It doesn’t replace existing services. You can still contact your GP surgery in the usual ways. </a:t>
            </a:r>
          </a:p>
        </p:txBody>
      </p:sp>
      <p:sp>
        <p:nvSpPr>
          <p:cNvPr id="26" name="TextBox 25"/>
          <p:cNvSpPr txBox="1"/>
          <p:nvPr/>
        </p:nvSpPr>
        <p:spPr>
          <a:xfrm>
            <a:off x="330366" y="4117166"/>
            <a:ext cx="2303363" cy="3323987"/>
          </a:xfrm>
          <a:prstGeom prst="rect">
            <a:avLst/>
          </a:prstGeom>
          <a:noFill/>
        </p:spPr>
        <p:txBody>
          <a:bodyPr wrap="square" rtlCol="0">
            <a:spAutoFit/>
          </a:bodyPr>
          <a:lstStyle/>
          <a:p>
            <a:pPr marL="285750" indent="-285750">
              <a:buFont typeface="Arial" panose="020B0604020202020204" pitchFamily="34" charset="0"/>
              <a:buChar char="•"/>
            </a:pPr>
            <a:r>
              <a:rPr lang="en-GB" sz="1400" b="1" dirty="0"/>
              <a:t>view your GP health record </a:t>
            </a:r>
            <a:r>
              <a:rPr lang="en-GB" sz="1400" dirty="0"/>
              <a:t>view your medical history, test results, allergies, and medicines</a:t>
            </a:r>
          </a:p>
          <a:p>
            <a:pPr marL="285750" indent="-285750">
              <a:buFont typeface="Arial" panose="020B0604020202020204" pitchFamily="34" charset="0"/>
              <a:buChar char="•"/>
            </a:pPr>
            <a:r>
              <a:rPr lang="en-GB" sz="1400" b="1" dirty="0"/>
              <a:t>register your organ donation decision </a:t>
            </a:r>
            <a:r>
              <a:rPr lang="en-GB" sz="1400" dirty="0"/>
              <a:t>choose to donate some or all of your organs and check your registered decision</a:t>
            </a:r>
          </a:p>
          <a:p>
            <a:pPr marL="285750" indent="-285750">
              <a:buFont typeface="Arial" panose="020B0604020202020204" pitchFamily="34" charset="0"/>
              <a:buChar char="•"/>
            </a:pPr>
            <a:r>
              <a:rPr lang="en-GB" sz="1400" b="1" dirty="0"/>
              <a:t>take part in health research </a:t>
            </a:r>
            <a:r>
              <a:rPr lang="en-GB" sz="1400" dirty="0"/>
              <a:t>register with Be Part of Research to help us provide better care and treatment</a:t>
            </a:r>
          </a:p>
        </p:txBody>
      </p:sp>
      <p:pic>
        <p:nvPicPr>
          <p:cNvPr id="27" name="Picture 26"/>
          <p:cNvPicPr>
            <a:picLocks noChangeAspect="1"/>
          </p:cNvPicPr>
          <p:nvPr/>
        </p:nvPicPr>
        <p:blipFill>
          <a:blip r:embed="rId4"/>
          <a:stretch>
            <a:fillRect/>
          </a:stretch>
        </p:blipFill>
        <p:spPr>
          <a:xfrm>
            <a:off x="190567" y="3553577"/>
            <a:ext cx="4886325" cy="581025"/>
          </a:xfrm>
          <a:prstGeom prst="rect">
            <a:avLst/>
          </a:prstGeom>
        </p:spPr>
      </p:pic>
      <p:sp>
        <p:nvSpPr>
          <p:cNvPr id="28" name="Rectangle 27"/>
          <p:cNvSpPr/>
          <p:nvPr/>
        </p:nvSpPr>
        <p:spPr>
          <a:xfrm>
            <a:off x="2743999" y="4117166"/>
            <a:ext cx="2304000" cy="2031325"/>
          </a:xfrm>
          <a:prstGeom prst="rect">
            <a:avLst/>
          </a:prstGeom>
        </p:spPr>
        <p:txBody>
          <a:bodyPr wrap="square">
            <a:spAutoFit/>
          </a:bodyPr>
          <a:lstStyle/>
          <a:p>
            <a:pPr marL="285750" indent="-285750">
              <a:buFont typeface="Arial" panose="020B0604020202020204" pitchFamily="34" charset="0"/>
              <a:buChar char="•"/>
            </a:pPr>
            <a:r>
              <a:rPr lang="en-GB" sz="1400" b="1" dirty="0">
                <a:latin typeface="Calibri" panose="020F0502020204030204" pitchFamily="34" charset="0"/>
                <a:cs typeface="Calibri" panose="020F0502020204030204" pitchFamily="34" charset="0"/>
              </a:rPr>
              <a:t>order repeat prescriptions </a:t>
            </a:r>
            <a:r>
              <a:rPr lang="en-GB" sz="1400" dirty="0">
                <a:latin typeface="Calibri" panose="020F0502020204030204" pitchFamily="34" charset="0"/>
                <a:cs typeface="Calibri" panose="020F0502020204030204" pitchFamily="34" charset="0"/>
              </a:rPr>
              <a:t>request repeat prescriptions without having to contact your GP surgery</a:t>
            </a:r>
          </a:p>
          <a:p>
            <a:pPr marL="285750" indent="-285750">
              <a:buFont typeface="Arial" panose="020B0604020202020204" pitchFamily="34" charset="0"/>
              <a:buChar char="•"/>
            </a:pPr>
            <a:r>
              <a:rPr lang="en-GB" sz="1400" b="1" dirty="0">
                <a:latin typeface="Calibri" panose="020F0502020204030204" pitchFamily="34" charset="0"/>
                <a:cs typeface="Calibri" panose="020F0502020204030204" pitchFamily="34" charset="0"/>
              </a:rPr>
              <a:t>nominate a pharmacy </a:t>
            </a:r>
            <a:r>
              <a:rPr lang="en-GB" sz="1400" dirty="0">
                <a:latin typeface="Calibri" panose="020F0502020204030204" pitchFamily="34" charset="0"/>
                <a:cs typeface="Calibri" panose="020F0502020204030204" pitchFamily="34" charset="0"/>
              </a:rPr>
              <a:t>choose a pharmacy where your prescriptions will be sent to</a:t>
            </a:r>
          </a:p>
        </p:txBody>
      </p:sp>
      <p:pic>
        <p:nvPicPr>
          <p:cNvPr id="31" name="Picture 30"/>
          <p:cNvPicPr>
            <a:picLocks noChangeAspect="1"/>
          </p:cNvPicPr>
          <p:nvPr/>
        </p:nvPicPr>
        <p:blipFill>
          <a:blip r:embed="rId5"/>
          <a:stretch>
            <a:fillRect/>
          </a:stretch>
        </p:blipFill>
        <p:spPr>
          <a:xfrm>
            <a:off x="5118181" y="3538573"/>
            <a:ext cx="5000625" cy="609600"/>
          </a:xfrm>
          <a:prstGeom prst="rect">
            <a:avLst/>
          </a:prstGeom>
        </p:spPr>
      </p:pic>
      <p:sp>
        <p:nvSpPr>
          <p:cNvPr id="32" name="TextBox 31"/>
          <p:cNvSpPr txBox="1"/>
          <p:nvPr/>
        </p:nvSpPr>
        <p:spPr>
          <a:xfrm>
            <a:off x="5287494" y="4100663"/>
            <a:ext cx="2304000" cy="5262979"/>
          </a:xfrm>
          <a:prstGeom prst="rect">
            <a:avLst/>
          </a:prstGeom>
          <a:noFill/>
        </p:spPr>
        <p:txBody>
          <a:bodyPr wrap="square" rtlCol="0">
            <a:spAutoFit/>
          </a:bodyPr>
          <a:lstStyle/>
          <a:p>
            <a:pPr marL="285750" indent="-285750">
              <a:buFont typeface="Arial" panose="020B0604020202020204" pitchFamily="34" charset="0"/>
              <a:buChar char="•"/>
            </a:pPr>
            <a:r>
              <a:rPr lang="en-GB" sz="1400" b="1" dirty="0"/>
              <a:t>appointments with your GP Surgery </a:t>
            </a:r>
            <a:r>
              <a:rPr lang="en-GB" sz="1400" dirty="0"/>
              <a:t>view and cancel appointments</a:t>
            </a:r>
          </a:p>
          <a:p>
            <a:pPr marL="285750" indent="-285750">
              <a:buFont typeface="Arial" panose="020B0604020202020204" pitchFamily="34" charset="0"/>
              <a:buChar char="•"/>
            </a:pPr>
            <a:r>
              <a:rPr lang="en-GB" sz="1400" b="1" dirty="0"/>
              <a:t>book and manage hospital appointments in one place </a:t>
            </a:r>
            <a:r>
              <a:rPr lang="en-GB" sz="1400" dirty="0"/>
              <a:t>you can choose your treatment provider from a list provided by your GP/referrer, and see information on most of them, including who to contact, waiting times, distance and booking details </a:t>
            </a:r>
          </a:p>
          <a:p>
            <a:pPr marL="285750" indent="-285750">
              <a:buFont typeface="Arial" panose="020B0604020202020204" pitchFamily="34" charset="0"/>
              <a:buChar char="•"/>
            </a:pPr>
            <a:r>
              <a:rPr lang="en-GB" sz="1400" b="1" dirty="0"/>
              <a:t>manage vaccination appointments </a:t>
            </a:r>
          </a:p>
          <a:p>
            <a:pPr marL="265113" defTabSz="179388"/>
            <a:r>
              <a:rPr lang="en-GB" sz="1400" dirty="0"/>
              <a:t>book, amend or cancel vaccination appointments </a:t>
            </a:r>
          </a:p>
          <a:p>
            <a:pPr marL="285750" indent="-285750">
              <a:buFont typeface="Arial" panose="020B0604020202020204" pitchFamily="34" charset="0"/>
              <a:buChar char="•"/>
            </a:pPr>
            <a:endParaRPr lang="en-GB" sz="1400" dirty="0"/>
          </a:p>
        </p:txBody>
      </p:sp>
      <p:pic>
        <p:nvPicPr>
          <p:cNvPr id="33" name="Picture 32"/>
          <p:cNvPicPr>
            <a:picLocks noChangeAspect="1"/>
          </p:cNvPicPr>
          <p:nvPr/>
        </p:nvPicPr>
        <p:blipFill>
          <a:blip r:embed="rId6"/>
          <a:stretch>
            <a:fillRect/>
          </a:stretch>
        </p:blipFill>
        <p:spPr>
          <a:xfrm>
            <a:off x="2694655" y="6323567"/>
            <a:ext cx="2419350" cy="723900"/>
          </a:xfrm>
          <a:prstGeom prst="rect">
            <a:avLst/>
          </a:prstGeom>
        </p:spPr>
      </p:pic>
      <p:sp>
        <p:nvSpPr>
          <p:cNvPr id="34" name="TextBox 33"/>
          <p:cNvSpPr txBox="1"/>
          <p:nvPr/>
        </p:nvSpPr>
        <p:spPr>
          <a:xfrm>
            <a:off x="2746919" y="7017999"/>
            <a:ext cx="2304000" cy="1815882"/>
          </a:xfrm>
          <a:prstGeom prst="rect">
            <a:avLst/>
          </a:prstGeom>
          <a:noFill/>
        </p:spPr>
        <p:txBody>
          <a:bodyPr wrap="square" rtlCol="0">
            <a:spAutoFit/>
          </a:bodyPr>
          <a:lstStyle/>
          <a:p>
            <a:pPr marL="285750" indent="-285750">
              <a:buFont typeface="Arial" panose="020B0604020202020204" pitchFamily="34" charset="0"/>
              <a:buChar char="•"/>
            </a:pPr>
            <a:r>
              <a:rPr lang="en-GB" sz="1400" b="1" dirty="0"/>
              <a:t>contact your GP surgery </a:t>
            </a:r>
            <a:r>
              <a:rPr lang="en-GB" sz="1400" dirty="0"/>
              <a:t>request care from your GP surgery using an online form</a:t>
            </a:r>
          </a:p>
          <a:p>
            <a:pPr marL="285750" indent="-285750">
              <a:buFont typeface="Arial" panose="020B0604020202020204" pitchFamily="34" charset="0"/>
              <a:buChar char="•"/>
            </a:pPr>
            <a:r>
              <a:rPr lang="en-GB" sz="1400" b="1" dirty="0"/>
              <a:t>receive messages and notifications</a:t>
            </a:r>
            <a:r>
              <a:rPr lang="en-GB" sz="1400" dirty="0"/>
              <a:t> </a:t>
            </a:r>
          </a:p>
          <a:p>
            <a:pPr marL="265113"/>
            <a:r>
              <a:rPr lang="en-GB" sz="1400" dirty="0"/>
              <a:t>view messages from your GP surgery and get notifications through your phone or tablet</a:t>
            </a:r>
          </a:p>
        </p:txBody>
      </p:sp>
      <p:sp>
        <p:nvSpPr>
          <p:cNvPr id="35" name="TextBox 34"/>
          <p:cNvSpPr txBox="1"/>
          <p:nvPr/>
        </p:nvSpPr>
        <p:spPr>
          <a:xfrm>
            <a:off x="7791462" y="4110252"/>
            <a:ext cx="2304000" cy="1384995"/>
          </a:xfrm>
          <a:prstGeom prst="rect">
            <a:avLst/>
          </a:prstGeom>
          <a:noFill/>
        </p:spPr>
        <p:txBody>
          <a:bodyPr wrap="square" rtlCol="0">
            <a:spAutoFit/>
          </a:bodyPr>
          <a:lstStyle/>
          <a:p>
            <a:pPr marL="285750" indent="-285750">
              <a:buFont typeface="Arial" panose="020B0604020202020204" pitchFamily="34" charset="0"/>
              <a:buChar char="•"/>
            </a:pPr>
            <a:r>
              <a:rPr lang="en-GB" sz="1400" b="1" dirty="0"/>
              <a:t>linked profiles</a:t>
            </a:r>
          </a:p>
          <a:p>
            <a:pPr marL="265113"/>
            <a:r>
              <a:rPr lang="en-GB" sz="1400" dirty="0"/>
              <a:t>access the health records, appointments and prescriptions of people you care for (including children) – or get help from someone you trust</a:t>
            </a:r>
          </a:p>
        </p:txBody>
      </p:sp>
      <p:pic>
        <p:nvPicPr>
          <p:cNvPr id="36" name="Picture 35"/>
          <p:cNvPicPr>
            <a:picLocks noChangeAspect="1"/>
          </p:cNvPicPr>
          <p:nvPr/>
        </p:nvPicPr>
        <p:blipFill>
          <a:blip r:embed="rId7"/>
          <a:stretch>
            <a:fillRect/>
          </a:stretch>
        </p:blipFill>
        <p:spPr>
          <a:xfrm>
            <a:off x="7791462" y="5923916"/>
            <a:ext cx="2400300" cy="762000"/>
          </a:xfrm>
          <a:prstGeom prst="rect">
            <a:avLst/>
          </a:prstGeom>
        </p:spPr>
      </p:pic>
      <p:sp>
        <p:nvSpPr>
          <p:cNvPr id="37" name="TextBox 36"/>
          <p:cNvSpPr txBox="1"/>
          <p:nvPr/>
        </p:nvSpPr>
        <p:spPr>
          <a:xfrm>
            <a:off x="7791463" y="6705539"/>
            <a:ext cx="3000860" cy="2893100"/>
          </a:xfrm>
          <a:prstGeom prst="rect">
            <a:avLst/>
          </a:prstGeom>
          <a:noFill/>
        </p:spPr>
        <p:txBody>
          <a:bodyPr wrap="square" rtlCol="0">
            <a:spAutoFit/>
          </a:bodyPr>
          <a:lstStyle/>
          <a:p>
            <a:pPr marL="285750" indent="-285750">
              <a:buFont typeface="Arial" panose="020B0604020202020204" pitchFamily="34" charset="0"/>
              <a:buChar char="•"/>
            </a:pPr>
            <a:r>
              <a:rPr lang="en-GB" sz="1400" b="1" dirty="0"/>
              <a:t>search symptoms, conditions and treatments </a:t>
            </a:r>
            <a:r>
              <a:rPr lang="en-GB" sz="1400" dirty="0"/>
              <a:t>use the health A-Z to check symptoms and treatments, and get advice on what to do next</a:t>
            </a:r>
          </a:p>
          <a:p>
            <a:pPr marL="285750" indent="-285750">
              <a:buFont typeface="Arial" panose="020B0604020202020204" pitchFamily="34" charset="0"/>
              <a:buChar char="•"/>
            </a:pPr>
            <a:r>
              <a:rPr lang="en-GB" sz="1400" b="1" dirty="0"/>
              <a:t>get health advice through 111 online </a:t>
            </a:r>
            <a:r>
              <a:rPr lang="en-GB" sz="1400" dirty="0"/>
              <a:t>check if you need urgent help and find out what to do next</a:t>
            </a:r>
          </a:p>
          <a:p>
            <a:pPr marL="285750" indent="-285750">
              <a:buFont typeface="Arial" panose="020B0604020202020204" pitchFamily="34" charset="0"/>
              <a:buChar char="•"/>
            </a:pPr>
            <a:r>
              <a:rPr lang="en-GB" sz="1400" b="1" dirty="0"/>
              <a:t>find NHS services </a:t>
            </a:r>
            <a:r>
              <a:rPr lang="en-GB" sz="1400" dirty="0"/>
              <a:t>search for services near you</a:t>
            </a:r>
          </a:p>
          <a:p>
            <a:pPr marL="285750" indent="-285750">
              <a:buFont typeface="Arial" panose="020B0604020202020204" pitchFamily="34" charset="0"/>
              <a:buChar char="•"/>
            </a:pPr>
            <a:r>
              <a:rPr lang="en-GB" sz="1400" b="1" dirty="0"/>
              <a:t>check your NHS number </a:t>
            </a:r>
            <a:r>
              <a:rPr lang="en-GB" sz="1400" dirty="0"/>
              <a:t>check your NHS number and manage your contact details within the NHS App</a:t>
            </a:r>
          </a:p>
        </p:txBody>
      </p:sp>
      <p:pic>
        <p:nvPicPr>
          <p:cNvPr id="41" name="Picture 40"/>
          <p:cNvPicPr>
            <a:picLocks noChangeAspect="1"/>
          </p:cNvPicPr>
          <p:nvPr/>
        </p:nvPicPr>
        <p:blipFill rotWithShape="1">
          <a:blip r:embed="rId8"/>
          <a:srcRect l="-1" t="7576" r="527" b="4519"/>
          <a:stretch/>
        </p:blipFill>
        <p:spPr>
          <a:xfrm>
            <a:off x="573248" y="7513290"/>
            <a:ext cx="1745404" cy="1470356"/>
          </a:xfrm>
          <a:prstGeom prst="rect">
            <a:avLst/>
          </a:prstGeom>
        </p:spPr>
      </p:pic>
      <p:sp>
        <p:nvSpPr>
          <p:cNvPr id="42" name="TextBox 41"/>
          <p:cNvSpPr txBox="1"/>
          <p:nvPr/>
        </p:nvSpPr>
        <p:spPr>
          <a:xfrm>
            <a:off x="-456013" y="8952308"/>
            <a:ext cx="3876119" cy="646331"/>
          </a:xfrm>
          <a:prstGeom prst="rect">
            <a:avLst/>
          </a:prstGeom>
          <a:noFill/>
        </p:spPr>
        <p:txBody>
          <a:bodyPr wrap="square" rtlCol="0">
            <a:spAutoFit/>
          </a:bodyPr>
          <a:lstStyle/>
          <a:p>
            <a:pPr algn="ctr"/>
            <a:r>
              <a:rPr lang="en-GB" dirty="0">
                <a:solidFill>
                  <a:srgbClr val="135FAD"/>
                </a:solidFill>
              </a:rPr>
              <a:t> </a:t>
            </a:r>
            <a:r>
              <a:rPr lang="en-GB" b="1" dirty="0">
                <a:solidFill>
                  <a:srgbClr val="135FAD"/>
                </a:solidFill>
              </a:rPr>
              <a:t>To download the NHS App, </a:t>
            </a:r>
          </a:p>
          <a:p>
            <a:pPr algn="ctr"/>
            <a:r>
              <a:rPr lang="en-GB" b="1" dirty="0">
                <a:solidFill>
                  <a:srgbClr val="135FAD"/>
                </a:solidFill>
              </a:rPr>
              <a:t>scan here</a:t>
            </a:r>
            <a:endParaRPr lang="en-GB" dirty="0">
              <a:solidFill>
                <a:srgbClr val="135FAD"/>
              </a:solidFill>
            </a:endParaRPr>
          </a:p>
        </p:txBody>
      </p:sp>
    </p:spTree>
    <p:extLst>
      <p:ext uri="{BB962C8B-B14F-4D97-AF65-F5344CB8AC3E}">
        <p14:creationId xmlns:p14="http://schemas.microsoft.com/office/powerpoint/2010/main" val="2138069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5303"/>
            <a:ext cx="12801600" cy="997559"/>
            <a:chOff x="0" y="137421"/>
            <a:chExt cx="12192000" cy="950056"/>
          </a:xfrm>
        </p:grpSpPr>
        <p:sp>
          <p:nvSpPr>
            <p:cNvPr id="13" name="Rectangle 12"/>
            <p:cNvSpPr/>
            <p:nvPr/>
          </p:nvSpPr>
          <p:spPr>
            <a:xfrm>
              <a:off x="0" y="137421"/>
              <a:ext cx="12192000" cy="950056"/>
            </a:xfrm>
            <a:prstGeom prst="rect">
              <a:avLst/>
            </a:prstGeom>
            <a:solidFill>
              <a:srgbClr val="0A7F85"/>
            </a:solidFill>
            <a:ln>
              <a:solidFill>
                <a:srgbClr val="0A7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22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67884" y="167134"/>
              <a:ext cx="4746568" cy="413728"/>
            </a:xfrm>
            <a:prstGeom prst="rect">
              <a:avLst/>
            </a:prstGeom>
            <a:noFill/>
            <a:ln>
              <a:solidFill>
                <a:srgbClr val="0A7F85"/>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23" b="1" i="0" u="none" strike="noStrike" kern="1200" cap="none" spc="0" normalizeH="0" baseline="0" noProof="0" dirty="0">
                  <a:ln>
                    <a:noFill/>
                  </a:ln>
                  <a:solidFill>
                    <a:prstClr val="white"/>
                  </a:solidFill>
                  <a:effectLst/>
                  <a:uLnTx/>
                  <a:uFillTx/>
                  <a:latin typeface="Calibri" panose="020F0502020204030204"/>
                  <a:ea typeface="+mn-ea"/>
                  <a:cs typeface="+mn-cs"/>
                </a:rPr>
                <a:t>The Shrubberies Medical Centre</a:t>
              </a:r>
            </a:p>
          </p:txBody>
        </p:sp>
        <p:sp>
          <p:nvSpPr>
            <p:cNvPr id="18" name="TextBox 17"/>
            <p:cNvSpPr txBox="1"/>
            <p:nvPr/>
          </p:nvSpPr>
          <p:spPr>
            <a:xfrm>
              <a:off x="80356" y="469059"/>
              <a:ext cx="5126644" cy="5715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12 The Shrubberies, George Lane, South Woodford, London E18 1BD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Tel: 020 85304108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www.theshrubberiesmedicalcentre.co.uk</a:t>
              </a:r>
            </a:p>
          </p:txBody>
        </p:sp>
        <p:pic>
          <p:nvPicPr>
            <p:cNvPr id="19" name="Picture 18"/>
            <p:cNvPicPr>
              <a:picLocks noChangeAspect="1"/>
            </p:cNvPicPr>
            <p:nvPr/>
          </p:nvPicPr>
          <p:blipFill rotWithShape="1">
            <a:blip r:embed="rId2"/>
            <a:srcRect t="3751" b="2182"/>
            <a:stretch/>
          </p:blipFill>
          <p:spPr>
            <a:xfrm>
              <a:off x="11302368" y="137422"/>
              <a:ext cx="873010" cy="689155"/>
            </a:xfrm>
            <a:prstGeom prst="rect">
              <a:avLst/>
            </a:prstGeom>
          </p:spPr>
        </p:pic>
      </p:grpSp>
      <p:sp>
        <p:nvSpPr>
          <p:cNvPr id="21" name="TextBox 20">
            <a:extLst>
              <a:ext uri="{FF2B5EF4-FFF2-40B4-BE49-F238E27FC236}">
                <a16:creationId xmlns:a16="http://schemas.microsoft.com/office/drawing/2014/main" id="{24B04C23-93E3-6401-7D03-B0F151097A0F}"/>
              </a:ext>
            </a:extLst>
          </p:cNvPr>
          <p:cNvSpPr txBox="1"/>
          <p:nvPr/>
        </p:nvSpPr>
        <p:spPr>
          <a:xfrm>
            <a:off x="9005104" y="225760"/>
            <a:ext cx="2862382" cy="400110"/>
          </a:xfrm>
          <a:prstGeom prst="rect">
            <a:avLst/>
          </a:prstGeom>
          <a:noFill/>
        </p:spPr>
        <p:txBody>
          <a:bodyPr wrap="square" rtlCol="0">
            <a:spAutoFit/>
          </a:bodyPr>
          <a:lstStyle/>
          <a:p>
            <a:pPr algn="ctr"/>
            <a:r>
              <a:rPr lang="en-GB" sz="2000" b="1" dirty="0">
                <a:solidFill>
                  <a:schemeClr val="bg1"/>
                </a:solidFill>
              </a:rPr>
              <a:t>January 2024</a:t>
            </a:r>
          </a:p>
        </p:txBody>
      </p:sp>
      <p:sp>
        <p:nvSpPr>
          <p:cNvPr id="8" name="TextBox 7"/>
          <p:cNvSpPr txBox="1"/>
          <p:nvPr/>
        </p:nvSpPr>
        <p:spPr>
          <a:xfrm>
            <a:off x="6995073" y="1120583"/>
            <a:ext cx="4729114" cy="461665"/>
          </a:xfrm>
          <a:prstGeom prst="rect">
            <a:avLst/>
          </a:prstGeom>
          <a:noFill/>
        </p:spPr>
        <p:txBody>
          <a:bodyPr wrap="square" rtlCol="0">
            <a:spAutoFit/>
          </a:bodyPr>
          <a:lstStyle/>
          <a:p>
            <a:r>
              <a:rPr lang="en-GB" sz="2400" b="1" dirty="0">
                <a:solidFill>
                  <a:srgbClr val="0A7F85"/>
                </a:solidFill>
              </a:rPr>
              <a:t>NEW…On-line registration</a:t>
            </a:r>
          </a:p>
        </p:txBody>
      </p:sp>
      <p:sp>
        <p:nvSpPr>
          <p:cNvPr id="3" name="TextBox 2">
            <a:extLst>
              <a:ext uri="{FF2B5EF4-FFF2-40B4-BE49-F238E27FC236}">
                <a16:creationId xmlns:a16="http://schemas.microsoft.com/office/drawing/2014/main" id="{8BBDA37F-7DA7-8793-414D-32381D2D91D2}"/>
              </a:ext>
            </a:extLst>
          </p:cNvPr>
          <p:cNvSpPr txBox="1"/>
          <p:nvPr/>
        </p:nvSpPr>
        <p:spPr>
          <a:xfrm>
            <a:off x="6925681" y="1623623"/>
            <a:ext cx="5699945" cy="738664"/>
          </a:xfrm>
          <a:prstGeom prst="rect">
            <a:avLst/>
          </a:prstGeom>
          <a:noFill/>
        </p:spPr>
        <p:txBody>
          <a:bodyPr wrap="square" rtlCol="0">
            <a:spAutoFit/>
          </a:bodyPr>
          <a:lstStyle/>
          <a:p>
            <a:pPr algn="l"/>
            <a:r>
              <a:rPr lang="en-GB" sz="1400" b="0" i="0" dirty="0">
                <a:solidFill>
                  <a:srgbClr val="000000"/>
                </a:solidFill>
                <a:effectLst/>
                <a:latin typeface="Calibri" panose="020F0502020204030204" pitchFamily="34" charset="0"/>
                <a:cs typeface="Calibri" panose="020F0502020204030204" pitchFamily="34" charset="0"/>
              </a:rPr>
              <a:t>If you have had a new baby or know someone who would like to join the Practice, scan the QR code which will take you to the GP registration site on the NHS website. </a:t>
            </a:r>
          </a:p>
        </p:txBody>
      </p:sp>
      <p:grpSp>
        <p:nvGrpSpPr>
          <p:cNvPr id="38" name="Group 37">
            <a:extLst>
              <a:ext uri="{FF2B5EF4-FFF2-40B4-BE49-F238E27FC236}">
                <a16:creationId xmlns:a16="http://schemas.microsoft.com/office/drawing/2014/main" id="{A1F928B3-087B-61FC-20E8-B11F3D9E2DA7}"/>
              </a:ext>
            </a:extLst>
          </p:cNvPr>
          <p:cNvGrpSpPr/>
          <p:nvPr/>
        </p:nvGrpSpPr>
        <p:grpSpPr>
          <a:xfrm>
            <a:off x="6995073" y="2446362"/>
            <a:ext cx="2324100" cy="2389169"/>
            <a:chOff x="1893839" y="7256970"/>
            <a:chExt cx="2324100" cy="2389169"/>
          </a:xfrm>
        </p:grpSpPr>
        <p:pic>
          <p:nvPicPr>
            <p:cNvPr id="30" name="Picture 29">
              <a:extLst>
                <a:ext uri="{FF2B5EF4-FFF2-40B4-BE49-F238E27FC236}">
                  <a16:creationId xmlns:a16="http://schemas.microsoft.com/office/drawing/2014/main" id="{820F07A5-32C3-5F5E-DDF9-E0B61D281765}"/>
                </a:ext>
              </a:extLst>
            </p:cNvPr>
            <p:cNvPicPr>
              <a:picLocks noChangeAspect="1"/>
            </p:cNvPicPr>
            <p:nvPr/>
          </p:nvPicPr>
          <p:blipFill rotWithShape="1">
            <a:blip r:embed="rId3"/>
            <a:srcRect t="7783"/>
            <a:stretch/>
          </p:blipFill>
          <p:spPr>
            <a:xfrm>
              <a:off x="1893839" y="7256970"/>
              <a:ext cx="2324100" cy="2389169"/>
            </a:xfrm>
            <a:prstGeom prst="rect">
              <a:avLst/>
            </a:prstGeom>
          </p:spPr>
        </p:pic>
        <p:pic>
          <p:nvPicPr>
            <p:cNvPr id="5" name="Picture 4">
              <a:extLst>
                <a:ext uri="{FF2B5EF4-FFF2-40B4-BE49-F238E27FC236}">
                  <a16:creationId xmlns:a16="http://schemas.microsoft.com/office/drawing/2014/main" id="{F78DF654-AD8E-B04E-8B24-AB5AAA1B94FB}"/>
                </a:ext>
              </a:extLst>
            </p:cNvPr>
            <p:cNvPicPr>
              <a:picLocks noChangeAspect="1"/>
            </p:cNvPicPr>
            <p:nvPr/>
          </p:nvPicPr>
          <p:blipFill>
            <a:blip r:embed="rId4"/>
            <a:stretch>
              <a:fillRect/>
            </a:stretch>
          </p:blipFill>
          <p:spPr>
            <a:xfrm>
              <a:off x="2165705" y="7703931"/>
              <a:ext cx="1747961" cy="1607009"/>
            </a:xfrm>
            <a:prstGeom prst="rect">
              <a:avLst/>
            </a:prstGeom>
          </p:spPr>
        </p:pic>
      </p:grpSp>
      <p:sp>
        <p:nvSpPr>
          <p:cNvPr id="48" name="TextBox 47">
            <a:extLst>
              <a:ext uri="{FF2B5EF4-FFF2-40B4-BE49-F238E27FC236}">
                <a16:creationId xmlns:a16="http://schemas.microsoft.com/office/drawing/2014/main" id="{80E9FC6E-8DC2-978D-CC97-3D6099AC622A}"/>
              </a:ext>
            </a:extLst>
          </p:cNvPr>
          <p:cNvSpPr txBox="1"/>
          <p:nvPr/>
        </p:nvSpPr>
        <p:spPr>
          <a:xfrm>
            <a:off x="6056961" y="6334753"/>
            <a:ext cx="6605337" cy="2677656"/>
          </a:xfrm>
          <a:prstGeom prst="rect">
            <a:avLst/>
          </a:prstGeom>
          <a:noFill/>
        </p:spPr>
        <p:txBody>
          <a:bodyPr wrap="square" rtlCol="0">
            <a:spAutoFit/>
          </a:bodyPr>
          <a:lstStyle/>
          <a:p>
            <a:r>
              <a:rPr lang="en-GB" sz="1400" dirty="0">
                <a:latin typeface="Calibri" panose="020F0502020204030204" pitchFamily="34" charset="0"/>
                <a:ea typeface="Calibri" panose="020F0502020204030204" pitchFamily="34" charset="0"/>
                <a:cs typeface="Times New Roman" panose="02020603050405020304" pitchFamily="18" charset="0"/>
              </a:rPr>
              <a:t>We have an active Patient Participation Group which meets regularly to discuss what has been happening in the practice. </a:t>
            </a:r>
            <a:r>
              <a:rPr lang="en-GB" sz="1400" dirty="0"/>
              <a:t>We want to understand how we can improve our service to you and how you feel about our surgery, staff and quality of care. </a:t>
            </a:r>
          </a:p>
          <a:p>
            <a:endParaRPr lang="en-GB" sz="1400" dirty="0"/>
          </a:p>
          <a:p>
            <a:r>
              <a:rPr lang="en-GB" sz="1400" dirty="0"/>
              <a:t>Your views are important and will be listened to. It may not be possible to act on every suggestion, but all feedback is extremely valuable.  </a:t>
            </a:r>
          </a:p>
          <a:p>
            <a:r>
              <a:rPr lang="en-GB" sz="1400" dirty="0"/>
              <a:t>We need people of all ages and backgrounds to join the team so that we can truly represent the diversity of our patients.   </a:t>
            </a:r>
          </a:p>
          <a:p>
            <a:r>
              <a:rPr lang="en-GB" sz="1400" dirty="0"/>
              <a:t>Interested?</a:t>
            </a:r>
          </a:p>
          <a:p>
            <a:endParaRPr lang="en-GB" sz="1400" dirty="0">
              <a:latin typeface="Calibri" panose="020F0502020204030204" pitchFamily="34" charset="0"/>
              <a:ea typeface="Calibri" panose="020F0502020204030204" pitchFamily="34" charset="0"/>
              <a:cs typeface="Times New Roman" panose="02020603050405020304" pitchFamily="18" charset="0"/>
            </a:endParaRPr>
          </a:p>
          <a:p>
            <a:r>
              <a:rPr lang="en-GB" sz="1400" dirty="0">
                <a:latin typeface="Calibri" panose="020F0502020204030204" pitchFamily="34" charset="0"/>
                <a:ea typeface="Calibri" panose="020F0502020204030204" pitchFamily="34" charset="0"/>
                <a:cs typeface="Times New Roman" panose="02020603050405020304" pitchFamily="18" charset="0"/>
              </a:rPr>
              <a:t>Please contact </a:t>
            </a:r>
          </a:p>
          <a:p>
            <a:r>
              <a:rPr lang="en-GB" sz="1400" b="1" dirty="0">
                <a:solidFill>
                  <a:srgbClr val="0A7F85"/>
                </a:solidFill>
                <a:latin typeface="Calibri" panose="020F0502020204030204" pitchFamily="34" charset="0"/>
                <a:ea typeface="Calibri" panose="020F0502020204030204" pitchFamily="34" charset="0"/>
                <a:cs typeface="Times New Roman" panose="02020603050405020304" pitchFamily="18" charset="0"/>
              </a:rPr>
              <a:t>Michelle Greene 07941 077350</a:t>
            </a:r>
          </a:p>
        </p:txBody>
      </p:sp>
      <p:pic>
        <p:nvPicPr>
          <p:cNvPr id="49" name="Picture 48">
            <a:extLst>
              <a:ext uri="{FF2B5EF4-FFF2-40B4-BE49-F238E27FC236}">
                <a16:creationId xmlns:a16="http://schemas.microsoft.com/office/drawing/2014/main" id="{6170B3F9-76FC-5F9C-EA62-09F44701669A}"/>
              </a:ext>
            </a:extLst>
          </p:cNvPr>
          <p:cNvPicPr>
            <a:picLocks noChangeAspect="1"/>
          </p:cNvPicPr>
          <p:nvPr/>
        </p:nvPicPr>
        <p:blipFill>
          <a:blip r:embed="rId5"/>
          <a:stretch>
            <a:fillRect/>
          </a:stretch>
        </p:blipFill>
        <p:spPr>
          <a:xfrm>
            <a:off x="6902592" y="4866124"/>
            <a:ext cx="4599008" cy="1468629"/>
          </a:xfrm>
          <a:prstGeom prst="rect">
            <a:avLst/>
          </a:prstGeom>
        </p:spPr>
      </p:pic>
      <p:sp>
        <p:nvSpPr>
          <p:cNvPr id="4" name="TextBox 3">
            <a:extLst>
              <a:ext uri="{FF2B5EF4-FFF2-40B4-BE49-F238E27FC236}">
                <a16:creationId xmlns:a16="http://schemas.microsoft.com/office/drawing/2014/main" id="{5FE4E40F-3AB8-CF72-DCED-5005D9248A9A}"/>
              </a:ext>
            </a:extLst>
          </p:cNvPr>
          <p:cNvSpPr txBox="1"/>
          <p:nvPr/>
        </p:nvSpPr>
        <p:spPr>
          <a:xfrm>
            <a:off x="324431" y="1207556"/>
            <a:ext cx="4457699" cy="461665"/>
          </a:xfrm>
          <a:prstGeom prst="rect">
            <a:avLst/>
          </a:prstGeom>
          <a:noFill/>
        </p:spPr>
        <p:txBody>
          <a:bodyPr wrap="square" rtlCol="0">
            <a:spAutoFit/>
          </a:bodyPr>
          <a:lstStyle/>
          <a:p>
            <a:r>
              <a:rPr lang="en-GB" sz="2400" b="1" dirty="0">
                <a:solidFill>
                  <a:srgbClr val="0A7F85"/>
                </a:solidFill>
              </a:rPr>
              <a:t>Who’s who!</a:t>
            </a:r>
          </a:p>
        </p:txBody>
      </p:sp>
      <p:pic>
        <p:nvPicPr>
          <p:cNvPr id="6" name="Picture 5">
            <a:extLst>
              <a:ext uri="{FF2B5EF4-FFF2-40B4-BE49-F238E27FC236}">
                <a16:creationId xmlns:a16="http://schemas.microsoft.com/office/drawing/2014/main" id="{2506757D-1D31-ADEF-5B87-ED95DA406061}"/>
              </a:ext>
            </a:extLst>
          </p:cNvPr>
          <p:cNvPicPr>
            <a:picLocks noChangeAspect="1"/>
          </p:cNvPicPr>
          <p:nvPr/>
        </p:nvPicPr>
        <p:blipFill rotWithShape="1">
          <a:blip r:embed="rId6"/>
          <a:srcRect l="34207" t="30936" r="41989" b="52051"/>
          <a:stretch/>
        </p:blipFill>
        <p:spPr>
          <a:xfrm>
            <a:off x="449436" y="2160889"/>
            <a:ext cx="2113969" cy="3071875"/>
          </a:xfrm>
          <a:prstGeom prst="rect">
            <a:avLst/>
          </a:prstGeom>
        </p:spPr>
      </p:pic>
      <p:sp>
        <p:nvSpPr>
          <p:cNvPr id="7" name="TextBox 22">
            <a:extLst>
              <a:ext uri="{FF2B5EF4-FFF2-40B4-BE49-F238E27FC236}">
                <a16:creationId xmlns:a16="http://schemas.microsoft.com/office/drawing/2014/main" id="{45A23789-636A-1B0A-58DB-F464F7A68FE6}"/>
              </a:ext>
            </a:extLst>
          </p:cNvPr>
          <p:cNvSpPr txBox="1"/>
          <p:nvPr/>
        </p:nvSpPr>
        <p:spPr>
          <a:xfrm>
            <a:off x="278748" y="5333473"/>
            <a:ext cx="5292996" cy="3215640"/>
          </a:xfrm>
          <a:prstGeom prst="rect">
            <a:avLst/>
          </a:prstGeom>
          <a:noFill/>
        </p:spPr>
        <p:txBody>
          <a:bodyPr wrap="square" rtlCol="0">
            <a:noAutofit/>
          </a:bodyPr>
          <a:lstStyle/>
          <a:p>
            <a:r>
              <a:rPr lang="en-GB" sz="1400" kern="1200" dirty="0">
                <a:solidFill>
                  <a:srgbClr val="222222"/>
                </a:solidFill>
                <a:effectLst/>
                <a:ea typeface="Times New Roman" panose="02020603050405020304" pitchFamily="18" charset="0"/>
              </a:rPr>
              <a:t>Hi! My name is Amy and I have worked at the Shrubberies for 2 years! I enjoy working as part of the reception team, booking your appointments, answering your queries and trying my best to get you the help you need.  I have administration responsibilities too including adding new patients to our surgery (which continues to grow in popularity!), setting up our clinicians’ appointment book and processing parental access to children’s records.</a:t>
            </a:r>
          </a:p>
          <a:p>
            <a:endParaRPr lang="en-GB" sz="1400" dirty="0">
              <a:effectLst/>
              <a:ea typeface="Times New Roman" panose="02020603050405020304" pitchFamily="18" charset="0"/>
            </a:endParaRPr>
          </a:p>
          <a:p>
            <a:r>
              <a:rPr lang="en-GB" sz="1400" kern="1200" dirty="0">
                <a:solidFill>
                  <a:srgbClr val="222222"/>
                </a:solidFill>
                <a:effectLst/>
                <a:ea typeface="Times New Roman" panose="02020603050405020304" pitchFamily="18" charset="0"/>
              </a:rPr>
              <a:t>I started my career in banking, working for Deutsche Bank for 8 years before having my three children. Combining motherhood and work requires a certain level of energy and fitness, so I regularly work out at the gym!! </a:t>
            </a:r>
          </a:p>
          <a:p>
            <a:endParaRPr lang="en-GB" sz="1400" dirty="0">
              <a:effectLst/>
              <a:ea typeface="Times New Roman" panose="02020603050405020304" pitchFamily="18" charset="0"/>
            </a:endParaRPr>
          </a:p>
          <a:p>
            <a:r>
              <a:rPr lang="en-GB" sz="1400" kern="1200" dirty="0">
                <a:solidFill>
                  <a:srgbClr val="222222"/>
                </a:solidFill>
                <a:effectLst/>
                <a:ea typeface="Times New Roman" panose="02020603050405020304" pitchFamily="18" charset="0"/>
              </a:rPr>
              <a:t>On Sunday 21 April I will be running my first London Marathon and have recently started training. I am not a natural runner so please wish me luck with this enormous challenge!</a:t>
            </a:r>
            <a:endParaRPr lang="en-GB" sz="1400" dirty="0">
              <a:effectLst/>
              <a:ea typeface="Times New Roman" panose="02020603050405020304" pitchFamily="18" charset="0"/>
            </a:endParaRPr>
          </a:p>
          <a:p>
            <a:r>
              <a:rPr lang="en-GB" sz="1400" kern="1200" dirty="0">
                <a:solidFill>
                  <a:srgbClr val="222222"/>
                </a:solidFill>
                <a:effectLst/>
                <a:ea typeface="Times New Roman" panose="02020603050405020304" pitchFamily="18" charset="0"/>
              </a:rPr>
              <a:t> </a:t>
            </a:r>
            <a:endParaRPr lang="en-GB" sz="1400" dirty="0">
              <a:effectLst/>
              <a:ea typeface="Times New Roman" panose="02020603050405020304" pitchFamily="18" charset="0"/>
            </a:endParaRPr>
          </a:p>
          <a:p>
            <a:r>
              <a:rPr lang="en-GB" sz="1400" kern="1200" dirty="0">
                <a:solidFill>
                  <a:srgbClr val="222222"/>
                </a:solidFill>
                <a:effectLst/>
                <a:ea typeface="Times New Roman" panose="02020603050405020304" pitchFamily="18" charset="0"/>
              </a:rPr>
              <a:t> </a:t>
            </a:r>
            <a:endParaRPr lang="en-GB" sz="1400" dirty="0">
              <a:effectLst/>
              <a:ea typeface="Times New Roman" panose="02020603050405020304" pitchFamily="18" charset="0"/>
            </a:endParaRPr>
          </a:p>
          <a:p>
            <a:r>
              <a:rPr lang="en-GB" sz="1400" kern="1200" dirty="0">
                <a:solidFill>
                  <a:srgbClr val="222222"/>
                </a:solidFill>
                <a:effectLst/>
                <a:ea typeface="Times New Roman" panose="02020603050405020304" pitchFamily="18" charset="0"/>
              </a:rPr>
              <a:t> </a:t>
            </a:r>
            <a:endParaRPr lang="en-GB" sz="1400" dirty="0">
              <a:effectLst/>
              <a:ea typeface="Times New Roman" panose="02020603050405020304" pitchFamily="18" charset="0"/>
            </a:endParaRPr>
          </a:p>
          <a:p>
            <a:r>
              <a:rPr lang="en-GB" sz="1400" dirty="0">
                <a:effectLst/>
                <a:ea typeface="Times New Roman" panose="02020603050405020304" pitchFamily="18" charset="0"/>
              </a:rPr>
              <a:t> </a:t>
            </a:r>
          </a:p>
        </p:txBody>
      </p:sp>
      <p:sp>
        <p:nvSpPr>
          <p:cNvPr id="11" name="Rectangle 10">
            <a:extLst>
              <a:ext uri="{FF2B5EF4-FFF2-40B4-BE49-F238E27FC236}">
                <a16:creationId xmlns:a16="http://schemas.microsoft.com/office/drawing/2014/main" id="{DEC483BC-5E5E-81F5-35E3-D4DC8EEAEB2E}"/>
              </a:ext>
            </a:extLst>
          </p:cNvPr>
          <p:cNvSpPr/>
          <p:nvPr/>
        </p:nvSpPr>
        <p:spPr>
          <a:xfrm>
            <a:off x="2571678" y="2078341"/>
            <a:ext cx="3765554" cy="1754326"/>
          </a:xfrm>
          <a:prstGeom prst="rect">
            <a:avLst/>
          </a:prstGeom>
          <a:noFill/>
        </p:spPr>
        <p:txBody>
          <a:bodyPr wrap="square" lIns="91440" tIns="45720" rIns="91440" bIns="45720">
            <a:spAutoFit/>
          </a:bodyPr>
          <a:lstStyle/>
          <a:p>
            <a:pPr algn="ctr"/>
            <a:r>
              <a:rPr lang="en-GB" sz="5400" dirty="0">
                <a:ln w="0"/>
                <a:solidFill>
                  <a:srgbClr val="DF1995"/>
                </a:solidFill>
                <a:effectLst>
                  <a:outerShdw blurRad="38100" dist="25400" dir="5400000" algn="ctr" rotWithShape="0">
                    <a:srgbClr val="6E747A">
                      <a:alpha val="43000"/>
                    </a:srgbClr>
                  </a:outerShdw>
                </a:effectLst>
              </a:rPr>
              <a:t>GOOD LUCK AMY</a:t>
            </a:r>
            <a:r>
              <a:rPr lang="en-GB" sz="5400" b="1" cap="none" spc="0" dirty="0">
                <a:ln w="6600">
                  <a:solidFill>
                    <a:srgbClr val="DF1995"/>
                  </a:solidFill>
                  <a:prstDash val="solid"/>
                </a:ln>
                <a:solidFill>
                  <a:srgbClr val="DF1995"/>
                </a:solidFill>
                <a:effectLst>
                  <a:outerShdw dist="38100" dir="2700000" algn="tl" rotWithShape="0">
                    <a:schemeClr val="accent2"/>
                  </a:outerShdw>
                </a:effectLst>
              </a:rPr>
              <a:t>  </a:t>
            </a:r>
          </a:p>
        </p:txBody>
      </p:sp>
      <p:sp>
        <p:nvSpPr>
          <p:cNvPr id="12" name="Heart 11">
            <a:extLst>
              <a:ext uri="{FF2B5EF4-FFF2-40B4-BE49-F238E27FC236}">
                <a16:creationId xmlns:a16="http://schemas.microsoft.com/office/drawing/2014/main" id="{54FAE941-0653-1562-101A-30FF05D4BB0C}"/>
              </a:ext>
            </a:extLst>
          </p:cNvPr>
          <p:cNvSpPr/>
          <p:nvPr/>
        </p:nvSpPr>
        <p:spPr>
          <a:xfrm>
            <a:off x="4082287" y="4059591"/>
            <a:ext cx="744336" cy="584584"/>
          </a:xfrm>
          <a:prstGeom prst="heart">
            <a:avLst/>
          </a:prstGeom>
          <a:solidFill>
            <a:srgbClr val="DF1995"/>
          </a:solidFill>
          <a:ln>
            <a:solidFill>
              <a:srgbClr val="DF199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89AA6E0E-A36F-2D17-CF1F-B5435790B8EC}"/>
              </a:ext>
            </a:extLst>
          </p:cNvPr>
          <p:cNvPicPr>
            <a:picLocks noChangeAspect="1"/>
          </p:cNvPicPr>
          <p:nvPr/>
        </p:nvPicPr>
        <p:blipFill>
          <a:blip r:embed="rId7"/>
          <a:stretch>
            <a:fillRect/>
          </a:stretch>
        </p:blipFill>
        <p:spPr>
          <a:xfrm>
            <a:off x="5098489" y="3696826"/>
            <a:ext cx="1045160" cy="1045160"/>
          </a:xfrm>
          <a:prstGeom prst="rect">
            <a:avLst/>
          </a:prstGeom>
        </p:spPr>
      </p:pic>
    </p:spTree>
    <p:extLst>
      <p:ext uri="{BB962C8B-B14F-4D97-AF65-F5344CB8AC3E}">
        <p14:creationId xmlns:p14="http://schemas.microsoft.com/office/powerpoint/2010/main" val="37188385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5247</TotalTime>
  <Words>1404</Words>
  <Application>Microsoft Office PowerPoint</Application>
  <PresentationFormat>A3 Paper (297x420 mm)</PresentationFormat>
  <Paragraphs>124</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Tye</dc:creator>
  <cp:lastModifiedBy>TYE, Kim (THE SHRUBBERIES MEDICAL CENTRE)</cp:lastModifiedBy>
  <cp:revision>339</cp:revision>
  <dcterms:created xsi:type="dcterms:W3CDTF">2022-11-22T17:02:54Z</dcterms:created>
  <dcterms:modified xsi:type="dcterms:W3CDTF">2024-01-03T14:53:46Z</dcterms:modified>
</cp:coreProperties>
</file>